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7" r:id="rId9"/>
    <p:sldId id="266" r:id="rId10"/>
    <p:sldId id="268" r:id="rId11"/>
    <p:sldId id="269" r:id="rId12"/>
    <p:sldId id="280" r:id="rId13"/>
    <p:sldId id="281" r:id="rId14"/>
    <p:sldId id="282" r:id="rId15"/>
    <p:sldId id="279" r:id="rId16"/>
    <p:sldId id="278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FEFCD77-17ED-4AE9-9C65-7B229051BD57}">
          <p14:sldIdLst>
            <p14:sldId id="256"/>
            <p14:sldId id="258"/>
            <p14:sldId id="257"/>
            <p14:sldId id="260"/>
            <p14:sldId id="262"/>
            <p14:sldId id="264"/>
            <p14:sldId id="265"/>
            <p14:sldId id="267"/>
            <p14:sldId id="266"/>
            <p14:sldId id="268"/>
            <p14:sldId id="269"/>
            <p14:sldId id="280"/>
            <p14:sldId id="281"/>
            <p14:sldId id="282"/>
            <p14:sldId id="279"/>
            <p14:sldId id="278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4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9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3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90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0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4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73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1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12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2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4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2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7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6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6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oreilly@santarosa.edu" TargetMode="External"/><Relationship Id="rId2" Type="http://schemas.openxmlformats.org/officeDocument/2006/relationships/hyperlink" Target="mailto:Sdirks@santarosa.edu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dirks@santarosa.edU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2761-6649-4BE4-A545-7F93B7E1D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SESSION #: S2:08</a:t>
            </a:r>
            <a:br>
              <a:rPr lang="en-US" b="1" dirty="0"/>
            </a:br>
            <a:r>
              <a:rPr lang="en-US" dirty="0"/>
              <a:t>Need a report? </a:t>
            </a:r>
            <a:br>
              <a:rPr lang="en-US" dirty="0"/>
            </a:br>
            <a:r>
              <a:rPr lang="en-US" dirty="0"/>
              <a:t>Escape can do that!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60A2-8AC5-4935-A58A-C39C3E93B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Date: February 17, 2021</a:t>
            </a:r>
          </a:p>
          <a:p>
            <a:r>
              <a:rPr lang="en-US" sz="2000" dirty="0"/>
              <a:t>Time: 12:50 PM – 2:20 PM</a:t>
            </a:r>
          </a:p>
          <a:p>
            <a:r>
              <a:rPr lang="en-US" sz="2000" dirty="0"/>
              <a:t>Presenters: Stephanie Dirks &amp; Shannon O’Reilly</a:t>
            </a:r>
          </a:p>
        </p:txBody>
      </p:sp>
    </p:spTree>
    <p:extLst>
      <p:ext uri="{BB962C8B-B14F-4D97-AF65-F5344CB8AC3E}">
        <p14:creationId xmlns:p14="http://schemas.microsoft.com/office/powerpoint/2010/main" val="105866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06 </a:t>
            </a:r>
            <a:br>
              <a:rPr lang="en-US" dirty="0"/>
            </a:br>
            <a:r>
              <a:rPr lang="en-US" dirty="0"/>
              <a:t>Comparative Object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252E9-3866-4429-87F6-6569001CD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06221"/>
            <a:ext cx="9603275" cy="26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2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56" y="14178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 or Calling Reports</a:t>
            </a:r>
            <a:br>
              <a:rPr lang="en-US" dirty="0"/>
            </a:br>
            <a:r>
              <a:rPr lang="en-US" dirty="0"/>
              <a:t>Fiscal 03 - Fiscal 02, Fiscal 16 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30752-0F14-403D-8C9B-8539A6785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10" b="18282"/>
          <a:stretch/>
        </p:blipFill>
        <p:spPr>
          <a:xfrm>
            <a:off x="8230256" y="1182387"/>
            <a:ext cx="3437237" cy="4151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C474E-F427-498A-91B3-D89F844AA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65"/>
          <a:stretch/>
        </p:blipFill>
        <p:spPr>
          <a:xfrm>
            <a:off x="175512" y="1191021"/>
            <a:ext cx="4027372" cy="4151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3A6BF0-8F61-4B6F-A261-ABF782FAE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296" y="1191022"/>
            <a:ext cx="3850547" cy="41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43" y="0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Detailed Look at Calling a Fiscal 03 Report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912AE-2D00-445F-8C67-8C8F143A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6" y="858337"/>
            <a:ext cx="6944987" cy="5139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6C8B5-DAA4-4693-8059-4C488508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709" y="858337"/>
            <a:ext cx="4829175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0F8058-4C5E-41CF-970D-7831FC549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323" y="3071070"/>
            <a:ext cx="1713232" cy="3418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F37407-26DA-4DF0-B21D-19D7C09DE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484" y="3328994"/>
            <a:ext cx="1442427" cy="23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0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43" y="0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Detailed Look at Calling a Fiscal 03 Report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DEF3B-D3D6-4B0C-B821-A8846CED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4" y="863541"/>
            <a:ext cx="8044955" cy="57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755BC-A6E1-4A43-907F-55878C37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41" y="226503"/>
            <a:ext cx="8653704" cy="6404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C5281-2AE4-45B4-8AFD-2B484C9DE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047" y="761746"/>
            <a:ext cx="3072230" cy="53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10" y="335560"/>
            <a:ext cx="3700171" cy="10654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Report Favorites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14A69-87F3-418C-9900-278CF755E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67" y="122037"/>
            <a:ext cx="7664069" cy="64884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AD69D-8CA0-4781-AE6D-7518ED357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710" y="1255783"/>
            <a:ext cx="3867951" cy="3448595"/>
          </a:xfrm>
        </p:spPr>
        <p:txBody>
          <a:bodyPr>
            <a:normAutofit/>
          </a:bodyPr>
          <a:lstStyle/>
          <a:p>
            <a:r>
              <a:rPr lang="en-US" sz="1800" dirty="0"/>
              <a:t>Select the Star &amp; Select Manage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892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10" y="335560"/>
            <a:ext cx="3700171" cy="10654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Report Favorites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71CFC-36D5-4387-AA31-C8319622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86" y="463186"/>
            <a:ext cx="68008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4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10" y="335560"/>
            <a:ext cx="3700171" cy="10654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Budget Transfers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EF5B6-AB10-4E15-831F-9EC9EE30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55" y="138418"/>
            <a:ext cx="5784453" cy="6581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C8DA6-EFA4-4725-BE83-E0C81DE5B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42" y="1157681"/>
            <a:ext cx="4642952" cy="55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704675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Transferring of funds from one object code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200" dirty="0"/>
              <a:t>- Transfers need to be within the same program.</a:t>
            </a:r>
            <a:br>
              <a:rPr lang="en-US" dirty="0"/>
            </a:br>
            <a:br>
              <a:rPr lang="en-US" dirty="0">
                <a:latin typeface="+mn-lt"/>
              </a:rPr>
            </a:br>
            <a:r>
              <a:rPr lang="en-US" sz="2200" dirty="0">
                <a:latin typeface="+mn-lt"/>
              </a:rPr>
              <a:t>-</a:t>
            </a:r>
            <a:r>
              <a:rPr lang="en-US" sz="2000" dirty="0">
                <a:latin typeface="+mn-lt"/>
              </a:rPr>
              <a:t>Add in a comment that will assist in understanding the Transfer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Align Budget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Budget for Contract XZY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Spring 2022 Budget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90D1F-60AB-4550-BC10-89C8556A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90" y="514350"/>
            <a:ext cx="8077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704675"/>
            <a:ext cx="3661795" cy="519278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type in the budget code, you can enter in a portion and then select the Arrow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-You can check the current balance from the Arrow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Budget Transfers must be within the same program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A6F8F-033C-47A4-B4CA-F0C9A9EE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57" y="344603"/>
            <a:ext cx="82010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Thank you for attending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session is being recorded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Please kept yourself on mute unless you are speaking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presentation is intended as an open conversation, please feel free to ask questions throughout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35321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704675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Negative for the decrease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Positive for the increase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budget increase must be the same program, in the example, the program is 0000.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Once complete, go up to Tasks and Submit</a:t>
            </a: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863A2-4B0C-435F-8359-3EF41BC6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03" y="1371438"/>
            <a:ext cx="7449949" cy="5367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713E9-0971-4FF9-99EB-BF3EF7AC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01" y="156911"/>
            <a:ext cx="5515745" cy="1095528"/>
          </a:xfrm>
          <a:prstGeom prst="rect">
            <a:avLst/>
          </a:prstGeom>
        </p:spPr>
      </p:pic>
      <p:pic>
        <p:nvPicPr>
          <p:cNvPr id="6" name="Picture 4" descr="cid:image002.jpg@01D7E792.4A76CC60">
            <a:extLst>
              <a:ext uri="{FF2B5EF4-FFF2-40B4-BE49-F238E27FC236}">
                <a16:creationId xmlns:a16="http://schemas.microsoft.com/office/drawing/2014/main" id="{70A57425-D60C-495E-A3E4-64C375E5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2975"/>
          <a:stretch/>
        </p:blipFill>
        <p:spPr bwMode="auto">
          <a:xfrm>
            <a:off x="869572" y="5897461"/>
            <a:ext cx="7762875" cy="4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41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704675"/>
            <a:ext cx="3661795" cy="519278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Moving a posted expenditure from one program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ALL Journal entries, must have the same object code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AA36D-3429-4C71-9708-8FAB3B71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676" y="71437"/>
            <a:ext cx="54292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704675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Moving a posted expenditure from one program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Expenditures must be posted…not encumbered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ALL Journal entries, must have the same object code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Debit the Code you would like the expenditure to be charged too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-Credit the code that the expenditure is currently charged too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2EC02-DCB0-476B-8403-C0F97ED5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25" y="161837"/>
            <a:ext cx="7852445" cy="4765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6F1F0-49E2-442C-B0C6-CAB5D5B8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172" y="4437065"/>
            <a:ext cx="7743098" cy="196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0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704675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Add the Fiscal 99 as an attachment in the attachments tab. 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-Save the Fiscal 99 as a PDF and highlight or note the expenditure you would like to transfer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-Add a description “Fiscal 99” or “Ex22-01546” and any other back up attachments you would like to have on file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To submit, go to Tasks icon on top and Submit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C38B8-E455-4AA3-89AE-464C9E9A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38" y="198540"/>
            <a:ext cx="81153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2D6F6-35BA-4716-BCF7-6F4BD122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19" y="4253218"/>
            <a:ext cx="8565219" cy="21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" y="1501629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Fiscal 99 - Snapshot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Where do I find the Fiscal 99?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-Under Finance, Fiscal, then Accounts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Type in some information in the components tab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-Then hit the go button on top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-Once you find the account, double click and it will produce the Fiscal 99 in a new window.  You can also use a copy of the Fiscal 03 report if you prefer.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Pro Tip – use the “Has transactions” filter to only give you the accounts that have activity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60F20-D933-4207-A405-DE46B9AA7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42" y="105430"/>
            <a:ext cx="5238750" cy="639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4EB5F-00C1-4084-8D50-CF9CD31B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77" y="4410555"/>
            <a:ext cx="657225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6064A-EB10-4848-9643-32ED0FF04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77" y="5186209"/>
            <a:ext cx="6686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" y="2015498"/>
            <a:ext cx="3908658" cy="4622334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>Account Look up (Fiscal 99/Snapshot)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</a:t>
            </a:r>
            <a:r>
              <a:rPr lang="en-US" sz="1800" dirty="0">
                <a:latin typeface="+mn-lt"/>
              </a:rPr>
              <a:t>Check to see if you have a code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Remove “Has Transactions” Filter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If the code is not showing, please email the accountant for those programs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solidFill>
                  <a:srgbClr val="002060"/>
                </a:solidFill>
                <a:latin typeface="+mn-lt"/>
              </a:rPr>
              <a:t>Stephanie Dirks 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Sdirks@santarosa.edu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for all Categorical/Restricted Programs (If the program code starts with a 1XXX)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solidFill>
                  <a:srgbClr val="002060"/>
                </a:solidFill>
                <a:latin typeface="+mn-lt"/>
              </a:rPr>
              <a:t>Shannon O'Reilly </a:t>
            </a:r>
            <a:r>
              <a:rPr lang="en-US" sz="1800" u="sng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soreilly@santarosa.edu</a:t>
            </a:r>
            <a:r>
              <a:rPr lang="en-US" sz="1800" u="sng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1800" dirty="0">
                <a:latin typeface="+mn-lt"/>
              </a:rPr>
            </a:br>
            <a:r>
              <a:rPr lang="en-US" sz="1800" dirty="0"/>
              <a:t>if the Program code does not start with a 1XXX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Pro tip – Account codes without a budget or expenditures will not show up on a Fiscal repot.  </a:t>
            </a:r>
            <a:br>
              <a:rPr lang="en-US" sz="1800" dirty="0"/>
            </a:br>
            <a:r>
              <a:rPr lang="en-US" sz="1800" dirty="0"/>
              <a:t>please check account look up for linked codes</a:t>
            </a:r>
            <a:br>
              <a:rPr lang="en-US" sz="18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60F20-D933-4207-A405-DE46B9AA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42" y="105430"/>
            <a:ext cx="5238750" cy="639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4EB5F-00C1-4084-8D50-CF9CD31B4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577" y="4410555"/>
            <a:ext cx="657225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6064A-EB10-4848-9643-32ED0FF04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577" y="5186209"/>
            <a:ext cx="6686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7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</a:t>
            </a:r>
            <a:endParaRPr lang="en-US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92EA9-9331-4340-A373-A3B7C52A7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248794" cy="698766"/>
          </a:xfrm>
        </p:spPr>
        <p:txBody>
          <a:bodyPr/>
          <a:lstStyle/>
          <a:p>
            <a:r>
              <a:rPr lang="en-US" dirty="0"/>
              <a:t>Any Questions?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97A5BF7-4728-4D6E-A954-5B0E6873C3D7}"/>
              </a:ext>
            </a:extLst>
          </p:cNvPr>
          <p:cNvSpPr txBox="1">
            <a:spLocks/>
          </p:cNvSpPr>
          <p:nvPr/>
        </p:nvSpPr>
        <p:spPr>
          <a:xfrm>
            <a:off x="1277924" y="5909999"/>
            <a:ext cx="10914076" cy="69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email Stephanie at </a:t>
            </a:r>
            <a:r>
              <a:rPr lang="en-US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Sdirks@santarosa.edU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if you have any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9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98" y="300831"/>
            <a:ext cx="10245037" cy="108039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16D01C-3986-4FF6-9FBF-DEF86EC73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332" y="4244829"/>
            <a:ext cx="4176612" cy="490965"/>
          </a:xfrm>
        </p:spPr>
        <p:txBody>
          <a:bodyPr/>
          <a:lstStyle/>
          <a:p>
            <a:r>
              <a:rPr lang="en-US" dirty="0"/>
              <a:t>General Q&amp;A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B6BAE0-711E-41A3-B390-511B19F4851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661019" y="2361150"/>
            <a:ext cx="3212983" cy="131816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Types of Reports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Report Favorites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/>
              <a:t>Auto Email Report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C77C2B-60E9-4770-923D-8CC69C2D216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82338" y="4714708"/>
            <a:ext cx="3195638" cy="90612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General Escape or Accounting questions</a:t>
            </a:r>
          </a:p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42355D9-503A-4F63-8E83-0D793E94524E}"/>
              </a:ext>
            </a:extLst>
          </p:cNvPr>
          <p:cNvSpPr txBox="1">
            <a:spLocks/>
          </p:cNvSpPr>
          <p:nvPr/>
        </p:nvSpPr>
        <p:spPr>
          <a:xfrm>
            <a:off x="1440499" y="1344605"/>
            <a:ext cx="4452171" cy="101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Budget Code Story</a:t>
            </a:r>
          </a:p>
          <a:p>
            <a:r>
              <a:rPr lang="en-US" dirty="0"/>
              <a:t>Running Reports 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C50E7F7-DDBE-46C7-AF51-3EF943EBD86C}"/>
              </a:ext>
            </a:extLst>
          </p:cNvPr>
          <p:cNvSpPr txBox="1">
            <a:spLocks/>
          </p:cNvSpPr>
          <p:nvPr/>
        </p:nvSpPr>
        <p:spPr>
          <a:xfrm>
            <a:off x="6391851" y="1370679"/>
            <a:ext cx="4176612" cy="4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Top Three FAQs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B443AC3-223E-43BA-94EC-8B8D3FC6A9DE}"/>
              </a:ext>
            </a:extLst>
          </p:cNvPr>
          <p:cNvSpPr txBox="1">
            <a:spLocks/>
          </p:cNvSpPr>
          <p:nvPr/>
        </p:nvSpPr>
        <p:spPr>
          <a:xfrm>
            <a:off x="6662437" y="1851101"/>
            <a:ext cx="4089064" cy="239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Budget Transfer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Expenditure Transfer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Linking A code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4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Budget Story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493" y="2015390"/>
            <a:ext cx="9603275" cy="366695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component tells a part of the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 – almost all are Fund 10 – General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Location – physical location of where the funds are being spent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Responsibility – Who oversees the funds - Dean, 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Programs that start with a 1XXX are Categorical</a:t>
            </a:r>
          </a:p>
          <a:p>
            <a:pPr marL="800100" lvl="1" indent="-342900"/>
            <a:r>
              <a:rPr lang="en-US" sz="2000" dirty="0"/>
              <a:t>Programs that begin with any other number are District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Activity Codes – state mandated, gives more information about the use of the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Object Code – defines the type of expenditure</a:t>
            </a:r>
          </a:p>
          <a:p>
            <a:pPr marL="800100" lvl="1" indent="-342900"/>
            <a:r>
              <a:rPr lang="en-US" sz="2200" dirty="0"/>
              <a:t>4390 – supplies, 1430 – associate allied, 5210 – staff travel </a:t>
            </a:r>
          </a:p>
        </p:txBody>
      </p:sp>
      <p:pic>
        <p:nvPicPr>
          <p:cNvPr id="1026" name="Picture 4" descr="cid:image002.jpg@01D7E792.4A76CC60">
            <a:extLst>
              <a:ext uri="{FF2B5EF4-FFF2-40B4-BE49-F238E27FC236}">
                <a16:creationId xmlns:a16="http://schemas.microsoft.com/office/drawing/2014/main" id="{3CC142D0-862C-4732-8905-32FB46254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2975"/>
          <a:stretch/>
        </p:blipFill>
        <p:spPr bwMode="auto">
          <a:xfrm>
            <a:off x="2002086" y="2379305"/>
            <a:ext cx="7762875" cy="4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1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Reports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6D77D-80AE-47F7-AC10-8508B283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217" y="1910124"/>
            <a:ext cx="4645152" cy="3448595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Fiscal 03 </a:t>
            </a:r>
          </a:p>
          <a:p>
            <a:pPr lvl="1"/>
            <a:r>
              <a:rPr lang="en-US" sz="1600" dirty="0"/>
              <a:t>Account Balance Transaction Detail by Object</a:t>
            </a:r>
          </a:p>
          <a:p>
            <a:r>
              <a:rPr lang="en-US" sz="1800" dirty="0"/>
              <a:t>Fiscal 02</a:t>
            </a:r>
          </a:p>
          <a:p>
            <a:pPr lvl="1"/>
            <a:r>
              <a:rPr lang="en-US" sz="1600" dirty="0"/>
              <a:t>Component Summary – Balance</a:t>
            </a:r>
          </a:p>
          <a:p>
            <a:r>
              <a:rPr lang="en-US" sz="1800" dirty="0"/>
              <a:t>Fiscal 04</a:t>
            </a:r>
          </a:p>
          <a:p>
            <a:pPr lvl="1"/>
            <a:r>
              <a:rPr lang="en-US" sz="1600" dirty="0"/>
              <a:t>Comparative Account Summary by Object</a:t>
            </a:r>
            <a:endParaRPr lang="en-US" sz="1800" dirty="0"/>
          </a:p>
          <a:p>
            <a:r>
              <a:rPr lang="en-US" sz="1800" dirty="0"/>
              <a:t>Fiscal 16</a:t>
            </a:r>
          </a:p>
          <a:p>
            <a:pPr lvl="1"/>
            <a:r>
              <a:rPr lang="en-US" sz="1600" dirty="0"/>
              <a:t>Account Component Summary - Balance </a:t>
            </a:r>
          </a:p>
          <a:p>
            <a:r>
              <a:rPr lang="en-US" sz="1800" dirty="0"/>
              <a:t>Fiscal 06</a:t>
            </a:r>
          </a:p>
          <a:p>
            <a:pPr lvl="1"/>
            <a:r>
              <a:rPr lang="en-US" sz="1600" dirty="0"/>
              <a:t>Comparative Object Summary</a:t>
            </a:r>
          </a:p>
        </p:txBody>
      </p:sp>
      <p:pic>
        <p:nvPicPr>
          <p:cNvPr id="3074" name="Picture 3" descr="cid:image003.png@01D7E7BD.77B82130">
            <a:extLst>
              <a:ext uri="{FF2B5EF4-FFF2-40B4-BE49-F238E27FC236}">
                <a16:creationId xmlns:a16="http://schemas.microsoft.com/office/drawing/2014/main" id="{A8B8BF33-22B1-479B-87F6-A2FE5A13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88" y="1910124"/>
            <a:ext cx="5326254" cy="3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6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03 </a:t>
            </a:r>
            <a:br>
              <a:rPr lang="en-US" dirty="0"/>
            </a:br>
            <a:r>
              <a:rPr lang="en-US" sz="2700" dirty="0"/>
              <a:t>Account Transaction Detail by Object - 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4A143-67F7-4853-86C7-F68E8CA9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77" y="1942648"/>
            <a:ext cx="8522845" cy="37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02 </a:t>
            </a:r>
            <a:br>
              <a:rPr lang="en-US" dirty="0"/>
            </a:br>
            <a:r>
              <a:rPr lang="en-US" dirty="0"/>
              <a:t>Component Summary – Balance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A6FF7-5C89-4C44-A2D8-CBB97432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38" y="1981217"/>
            <a:ext cx="8672123" cy="3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8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04 </a:t>
            </a:r>
            <a:br>
              <a:rPr lang="en-US" dirty="0"/>
            </a:br>
            <a:r>
              <a:rPr lang="en-US" dirty="0"/>
              <a:t>Comparative Account Summary by Object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46D9E-EF9B-4EB6-9E74-284E127A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064" y="2015114"/>
            <a:ext cx="8919871" cy="38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16 </a:t>
            </a:r>
            <a:br>
              <a:rPr lang="en-US" dirty="0"/>
            </a:br>
            <a:r>
              <a:rPr lang="en-US" dirty="0"/>
              <a:t>Account Component Summary - Balance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4B729-85DB-45BA-825F-3194E00B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996750"/>
            <a:ext cx="9655748" cy="23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7468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2262</TotalTime>
  <Words>313</Words>
  <Application>Microsoft Office PowerPoint</Application>
  <PresentationFormat>Widescreen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Tw Cen MT</vt:lpstr>
      <vt:lpstr>Wingdings</vt:lpstr>
      <vt:lpstr>Droplet</vt:lpstr>
      <vt:lpstr>SESSION #: S2:08 Need a report?  Escape can do that!</vt:lpstr>
      <vt:lpstr>Housekeeping Items </vt:lpstr>
      <vt:lpstr>Agenda</vt:lpstr>
      <vt:lpstr>A Budget Story </vt:lpstr>
      <vt:lpstr>Fiscal Reports</vt:lpstr>
      <vt:lpstr>Fiscal 03  Account Transaction Detail by Object - Balance</vt:lpstr>
      <vt:lpstr>Fiscal 02  Component Summary – Balance</vt:lpstr>
      <vt:lpstr>Fiscal 04  Comparative Account Summary by Object</vt:lpstr>
      <vt:lpstr>Fiscal 16  Account Component Summary - Balance </vt:lpstr>
      <vt:lpstr>Fiscal 06  Comparative Object Summary</vt:lpstr>
      <vt:lpstr>Running or Calling Reports Fiscal 03 - Fiscal 02, Fiscal 16 </vt:lpstr>
      <vt:lpstr>Detailed Look at Calling a Fiscal 03 Report</vt:lpstr>
      <vt:lpstr>Detailed Look at Calling a Fiscal 03 Report</vt:lpstr>
      <vt:lpstr>PowerPoint Presentation</vt:lpstr>
      <vt:lpstr>Report Favorites</vt:lpstr>
      <vt:lpstr>Report Favorites</vt:lpstr>
      <vt:lpstr>Budget Transfers</vt:lpstr>
      <vt:lpstr>Budget Transfers  - Transferring of funds from one object code to another  - Transfers need to be within the same program.  -Add in a comment that will assist in understanding the Transfer EX: Align Budget EX: Budget for Contract XZY EX: Spring 2022 Budget  </vt:lpstr>
      <vt:lpstr>Budget Transfers  - type in the budget code, you can enter in a portion and then select the Arrow  -You can check the current balance from the Arrow  - Budget Transfers must be within the same program  </vt:lpstr>
      <vt:lpstr>Budget Transfers  - Negative for the decrease  - Positive for the increase  - budget increase must be the same program, in the example, the program is 0000.  - Once complete, go up to Tasks and Submit   </vt:lpstr>
      <vt:lpstr>Journal Entries  - Moving a posted expenditure from one program to another  - ALL Journal entries, must have the same object code    </vt:lpstr>
      <vt:lpstr>Journal Entries  - Moving a posted expenditure from one program to another  - Expenditures must be posted…not encumbered  - ALL Journal entries, must have the same object code  - Debit the Code you would like the expenditure to be charged too  -Credit the code that the expenditure is currently charged too    </vt:lpstr>
      <vt:lpstr>Journal Entries  - Add the Fiscal 99 as an attachment in the attachments tab.   -Save the Fiscal 99 as a PDF and highlight or note the expenditure you would like to transfer  -Add a description “Fiscal 99” or “Ex22-01546” and any other back up attachments you would like to have on file  - To submit, go to Tasks icon on top and Submit    </vt:lpstr>
      <vt:lpstr>Fiscal 99 - Snapshot  - Where do I find the Fiscal 99?  -Under Finance, Fiscal, then Accounts  - Type in some information in the components tab  -Then hit the go button on top  -Once you find the account, double click and it will produce the Fiscal 99 in a new window.  You can also use a copy of the Fiscal 03 report if you prefer.  - Pro Tip – use the “Has transactions” filter to only give you the accounts that have activity      </vt:lpstr>
      <vt:lpstr>Account Look up (Fiscal 99/Snapshot)  - Check to see if you have a code  - Remove “Has Transactions” Filter  - If the code is not showing, please email the accountant for those programs  Stephanie Dirks  Sdirks@santarosa.edu  for all Categorical/Restricted Programs (If the program code starts with a 1XXX)  Shannon O'Reilly soreilly@santarosa.edu  if the Program code does not start with a 1XXX  Pro tip – Account codes without a budget or expenditures will not show up on a Fiscal repot.   please check account look up for linked codes      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Escape Work for You!</dc:title>
  <dc:creator>Dirks, Stephanie</dc:creator>
  <cp:lastModifiedBy>Dirks, Stephanie</cp:lastModifiedBy>
  <cp:revision>58</cp:revision>
  <dcterms:created xsi:type="dcterms:W3CDTF">2021-02-09T21:36:24Z</dcterms:created>
  <dcterms:modified xsi:type="dcterms:W3CDTF">2022-02-17T23:57:59Z</dcterms:modified>
</cp:coreProperties>
</file>