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3" r:id="rId1"/>
  </p:sldMasterIdLst>
  <p:sldIdLst>
    <p:sldId id="256" r:id="rId2"/>
    <p:sldId id="258" r:id="rId3"/>
    <p:sldId id="257" r:id="rId4"/>
    <p:sldId id="277" r:id="rId5"/>
    <p:sldId id="291" r:id="rId6"/>
    <p:sldId id="280" r:id="rId7"/>
    <p:sldId id="282" r:id="rId8"/>
    <p:sldId id="284" r:id="rId9"/>
    <p:sldId id="285" r:id="rId10"/>
    <p:sldId id="281" r:id="rId11"/>
    <p:sldId id="278" r:id="rId12"/>
    <p:sldId id="279" r:id="rId13"/>
    <p:sldId id="286" r:id="rId14"/>
    <p:sldId id="287" r:id="rId15"/>
    <p:sldId id="288" r:id="rId16"/>
    <p:sldId id="289" r:id="rId17"/>
    <p:sldId id="293" r:id="rId18"/>
    <p:sldId id="27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2FEFCD77-17ED-4AE9-9C65-7B229051BD57}">
          <p14:sldIdLst>
            <p14:sldId id="256"/>
            <p14:sldId id="258"/>
            <p14:sldId id="257"/>
            <p14:sldId id="277"/>
            <p14:sldId id="291"/>
            <p14:sldId id="280"/>
            <p14:sldId id="282"/>
            <p14:sldId id="284"/>
            <p14:sldId id="285"/>
            <p14:sldId id="281"/>
            <p14:sldId id="278"/>
            <p14:sldId id="279"/>
            <p14:sldId id="286"/>
            <p14:sldId id="287"/>
            <p14:sldId id="288"/>
            <p14:sldId id="289"/>
            <p14:sldId id="293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0" y="21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601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48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77201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947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865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153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101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49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98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059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042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379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167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47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389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223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468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  <p:sldLayoutId id="2147483758" r:id="rId15"/>
    <p:sldLayoutId id="21474837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42761-6649-4BE4-A545-7F93B7E1D4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Looking Ahead to Spring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6360A2-8AC5-4935-A58A-C39C3E93BD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07027" y="4050836"/>
            <a:ext cx="3767015" cy="1096899"/>
          </a:xfrm>
        </p:spPr>
        <p:txBody>
          <a:bodyPr>
            <a:noAutofit/>
          </a:bodyPr>
          <a:lstStyle/>
          <a:p>
            <a:pPr algn="ctr"/>
            <a:r>
              <a:rPr lang="en-US" sz="2000" dirty="0"/>
              <a:t>Date: December 5</a:t>
            </a:r>
            <a:r>
              <a:rPr lang="en-US" sz="2000" baseline="30000" dirty="0"/>
              <a:t>th</a:t>
            </a:r>
            <a:r>
              <a:rPr lang="en-US" sz="2000" dirty="0"/>
              <a:t>, 2023</a:t>
            </a:r>
          </a:p>
          <a:p>
            <a:pPr algn="ctr"/>
            <a:r>
              <a:rPr lang="en-US" sz="2000" dirty="0"/>
              <a:t>Time: 10:00 AM</a:t>
            </a:r>
          </a:p>
          <a:p>
            <a:pPr algn="ctr"/>
            <a:r>
              <a:rPr lang="en-US" sz="2000" dirty="0"/>
              <a:t>Presenter: Stephanie Dirks</a:t>
            </a:r>
          </a:p>
        </p:txBody>
      </p:sp>
    </p:spTree>
    <p:extLst>
      <p:ext uri="{BB962C8B-B14F-4D97-AF65-F5344CB8AC3E}">
        <p14:creationId xmlns:p14="http://schemas.microsoft.com/office/powerpoint/2010/main" val="1058663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5E4F7-3663-4881-B7D7-873CAF5E0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are PAF Dates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77E5C-7DF6-4906-ACEE-11F3CB0CDB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410312"/>
            <a:ext cx="10569004" cy="3880772"/>
          </a:xfrm>
        </p:spPr>
        <p:txBody>
          <a:bodyPr/>
          <a:lstStyle/>
          <a:p>
            <a:r>
              <a:rPr lang="en-US" dirty="0"/>
              <a:t>Dates are important because they directly relate to </a:t>
            </a:r>
            <a:r>
              <a:rPr lang="en-US" u="sng" dirty="0"/>
              <a:t>how</a:t>
            </a:r>
            <a:r>
              <a:rPr lang="en-US" dirty="0"/>
              <a:t> and </a:t>
            </a:r>
            <a:r>
              <a:rPr lang="en-US" u="sng" dirty="0"/>
              <a:t>when</a:t>
            </a:r>
            <a:r>
              <a:rPr lang="en-US" dirty="0"/>
              <a:t> an employee is being paid.</a:t>
            </a:r>
          </a:p>
          <a:p>
            <a:pPr lvl="1"/>
            <a:r>
              <a:rPr lang="en-US" dirty="0"/>
              <a:t>Each Employee Classification has a different object code.</a:t>
            </a:r>
          </a:p>
          <a:p>
            <a:pPr lvl="1"/>
            <a:r>
              <a:rPr lang="en-US" dirty="0"/>
              <a:t>Each Set of Object Codes have Different Timesheets and Pay Dates</a:t>
            </a:r>
          </a:p>
          <a:p>
            <a:pPr lvl="1"/>
            <a:r>
              <a:rPr lang="en-US" dirty="0"/>
              <a:t>The Dates on the PAF need to Align with the Dates on the Timesheet</a:t>
            </a:r>
          </a:p>
          <a:p>
            <a:pPr lvl="2"/>
            <a:r>
              <a:rPr lang="en-US" dirty="0"/>
              <a:t>The PAF is the approval for the employee to work the set amount of dates and hours.</a:t>
            </a:r>
          </a:p>
          <a:p>
            <a:pPr lvl="2"/>
            <a:r>
              <a:rPr lang="en-US" dirty="0"/>
              <a:t>For Hourly Employees – If a timesheet is submitted for dates outside of the PAF, a PAF revision will be required.</a:t>
            </a:r>
          </a:p>
        </p:txBody>
      </p:sp>
    </p:spTree>
    <p:extLst>
      <p:ext uri="{BB962C8B-B14F-4D97-AF65-F5344CB8AC3E}">
        <p14:creationId xmlns:p14="http://schemas.microsoft.com/office/powerpoint/2010/main" val="2279938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56696-8C4B-4F86-9275-9600F26D4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PAF Date Guidelines FY 2024 &amp; FY 2025</a:t>
            </a:r>
            <a:endParaRPr lang="en-US" sz="27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3F92EA9-9331-4340-A373-A3B7C52A78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4861169"/>
            <a:ext cx="10123527" cy="1180191"/>
          </a:xfrm>
        </p:spPr>
        <p:txBody>
          <a:bodyPr>
            <a:normAutofit/>
          </a:bodyPr>
          <a:lstStyle/>
          <a:p>
            <a:r>
              <a:rPr lang="en-US" dirty="0"/>
              <a:t>PAF Dates for Faculty Load (budget object codes 11XX and 12XX) </a:t>
            </a:r>
          </a:p>
          <a:p>
            <a:r>
              <a:rPr lang="en-US" dirty="0"/>
              <a:t>Dates can only be within the Fall or Spring  parameters.</a:t>
            </a: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D3AF217-8B8A-4708-9987-3A9E6519C5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1535"/>
          <a:stretch/>
        </p:blipFill>
        <p:spPr>
          <a:xfrm>
            <a:off x="117918" y="1410677"/>
            <a:ext cx="9715500" cy="285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049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56696-8C4B-4F86-9275-9600F26D4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PAF Date Guidelines FY 2024 &amp; FY 2025</a:t>
            </a:r>
            <a:endParaRPr lang="en-US" sz="27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3F92EA9-9331-4340-A373-A3B7C52A78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531815"/>
            <a:ext cx="3285065" cy="4509546"/>
          </a:xfrm>
        </p:spPr>
        <p:txBody>
          <a:bodyPr/>
          <a:lstStyle/>
          <a:p>
            <a:r>
              <a:rPr lang="en-US" sz="1600" dirty="0"/>
              <a:t>PAF Dates for Associate Faculty (budget object codes 13XX and 14XX) </a:t>
            </a:r>
          </a:p>
          <a:p>
            <a:r>
              <a:rPr lang="en-US" sz="1600" dirty="0"/>
              <a:t>Dates need o follow the semester parameters. </a:t>
            </a:r>
          </a:p>
          <a:p>
            <a:r>
              <a:rPr lang="en-US" sz="1600" dirty="0"/>
              <a:t>All Summer PAFs can be submitted to cross fiscal years.</a:t>
            </a:r>
          </a:p>
          <a:p>
            <a:r>
              <a:rPr lang="en-US" sz="1600" dirty="0"/>
              <a:t>Programs that require a Liability Timesheet will need to adjust the comments accordingly, and submit the Liability Timesheets required.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8263C8-FAE2-454A-A882-6CD1FBFA13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104"/>
          <a:stretch/>
        </p:blipFill>
        <p:spPr>
          <a:xfrm>
            <a:off x="4051229" y="1270000"/>
            <a:ext cx="7984464" cy="3399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261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56696-8C4B-4F86-9275-9600F26D4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PAF Date Guidelines FY 2024 &amp; FY 2025</a:t>
            </a:r>
            <a:endParaRPr lang="en-US" sz="27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8A4FFB-9876-4839-BAD7-6BE93347BC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427" y="1464896"/>
            <a:ext cx="10315575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055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56696-8C4B-4F86-9275-9600F26D4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PAF Date Guidelines FY 2024 &amp; FY 2025</a:t>
            </a:r>
            <a:endParaRPr lang="en-US" sz="27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8D2ECF-A77A-4631-A1E0-32C0B9D412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080" y="1363541"/>
            <a:ext cx="10106025" cy="394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286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56696-8C4B-4F86-9275-9600F26D4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PAF Date Guidelines FY 2024 &amp; FY 2025</a:t>
            </a:r>
            <a:endParaRPr lang="en-US" sz="27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ABAD665-2378-4D9E-BD05-862AEF30B0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1270000"/>
            <a:ext cx="103632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882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56696-8C4B-4F86-9275-9600F26D4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PAF Date Guidelines FY 2024 &amp; FY 2025</a:t>
            </a:r>
            <a:endParaRPr lang="en-US" sz="27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2AC1F4-CCF0-48C6-8781-56508E1601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360" y="1434977"/>
            <a:ext cx="9915525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2961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56696-8C4B-4F86-9275-9600F26D4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Timesheet Dates &amp; Fiscal Years </a:t>
            </a:r>
            <a:endParaRPr lang="en-US" sz="27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3F92EA9-9331-4340-A373-A3B7C52A78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4042" y="1269999"/>
            <a:ext cx="10592451" cy="5521569"/>
          </a:xfrm>
        </p:spPr>
        <p:txBody>
          <a:bodyPr>
            <a:normAutofit fontScale="92500" lnSpcReduction="10000"/>
          </a:bodyPr>
          <a:lstStyle/>
          <a:p>
            <a:r>
              <a:rPr lang="en-US" sz="2700" dirty="0"/>
              <a:t>Year End Standard Timesheets</a:t>
            </a:r>
          </a:p>
          <a:p>
            <a:pPr lvl="1"/>
            <a:r>
              <a:rPr lang="en-US" dirty="0"/>
              <a:t>STNCs, Professional Experts and Student Timesheets - Hourly Employees object codes 233X, 2361 &amp; 243X </a:t>
            </a:r>
          </a:p>
          <a:p>
            <a:pPr lvl="2"/>
            <a:r>
              <a:rPr lang="en-US" dirty="0"/>
              <a:t>Timesheet Date: 5/10-6/9 - Paid in the 23/24 Fiscal Year (Standard Timesheet Template)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Timesheet Date: 6/10-7/9 - </a:t>
            </a:r>
            <a:r>
              <a:rPr lang="en-US" b="1" dirty="0">
                <a:solidFill>
                  <a:srgbClr val="FF0000"/>
                </a:solidFill>
              </a:rPr>
              <a:t>Paid in the 24/25 Fiscal Year (Standard Timesheet Template)</a:t>
            </a:r>
          </a:p>
          <a:p>
            <a:pPr lvl="1"/>
            <a:r>
              <a:rPr lang="en-US" dirty="0"/>
              <a:t>Associate Faculty Timesheets – Hourly Employees object codes 13XX and 14XX</a:t>
            </a:r>
          </a:p>
          <a:p>
            <a:pPr lvl="2"/>
            <a:r>
              <a:rPr lang="en-US" dirty="0"/>
              <a:t>Timesheet Date: 5/26-6/20 - Paid in the 23/24 Fiscal Year (Standard Timesheet Template)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Timesheet Date: 6/21-7/20 - </a:t>
            </a:r>
            <a:r>
              <a:rPr lang="en-US" b="1" dirty="0">
                <a:solidFill>
                  <a:srgbClr val="FF0000"/>
                </a:solidFill>
              </a:rPr>
              <a:t>Paid in the 24/25 Fiscal Year (Standard Timesheet Template)</a:t>
            </a:r>
          </a:p>
          <a:p>
            <a:r>
              <a:rPr lang="en-US" sz="2700" dirty="0"/>
              <a:t>Year End Liability Timesheets</a:t>
            </a:r>
          </a:p>
          <a:p>
            <a:pPr lvl="1"/>
            <a:r>
              <a:rPr lang="en-US" dirty="0"/>
              <a:t>STNCs, Professional Experts and Student Timesheets - Hourly Employees object codes 233X, 2361 &amp; 243X </a:t>
            </a:r>
          </a:p>
          <a:p>
            <a:pPr lvl="2"/>
            <a:r>
              <a:rPr lang="en-US" dirty="0"/>
              <a:t>Timesheet Date: 5/10-6/9 - Paid in the 23/24 Fiscal Year (Standard Timesheet Template)</a:t>
            </a:r>
          </a:p>
          <a:p>
            <a:pPr lvl="2"/>
            <a:r>
              <a:rPr lang="en-US" dirty="0">
                <a:solidFill>
                  <a:srgbClr val="7030A0"/>
                </a:solidFill>
              </a:rPr>
              <a:t>Split Timesheet #1 - Date: 6/10-6/30 - Paid in the 23/24 Fiscal Year (Liability Timesheet Template)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Split Timesheet #2 Date: 7/1-7/9 - </a:t>
            </a:r>
            <a:r>
              <a:rPr lang="en-US" b="1" dirty="0">
                <a:solidFill>
                  <a:srgbClr val="FF0000"/>
                </a:solidFill>
              </a:rPr>
              <a:t>Paid in the 24/25 Fiscal Year (Standard Timesheet Template)</a:t>
            </a:r>
          </a:p>
          <a:p>
            <a:pPr lvl="1"/>
            <a:r>
              <a:rPr lang="en-US" dirty="0"/>
              <a:t>Associate Faculty Timesheets – Hourly Employees object codes 13XX and 14XX</a:t>
            </a:r>
          </a:p>
          <a:p>
            <a:pPr lvl="2"/>
            <a:r>
              <a:rPr lang="en-US" dirty="0"/>
              <a:t>Timesheet Date: 5/26-6/20 - Paid in the 23/24 Fiscal Year (Standard Timesheet Template)</a:t>
            </a:r>
          </a:p>
          <a:p>
            <a:pPr lvl="2"/>
            <a:r>
              <a:rPr lang="en-US" dirty="0">
                <a:solidFill>
                  <a:srgbClr val="7030A0"/>
                </a:solidFill>
              </a:rPr>
              <a:t>Split Timesheet Date: 6/21-6/30 - Paid in the 23/24 Fiscal Year (Liability Timesheet Template)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Split Timesheet Date: 7/1-7/20 - </a:t>
            </a:r>
            <a:r>
              <a:rPr lang="en-US" b="1" dirty="0">
                <a:solidFill>
                  <a:srgbClr val="FF0000"/>
                </a:solidFill>
              </a:rPr>
              <a:t>Paid in the 24/25 Fiscal Year (Standard Timesheet Template)</a:t>
            </a:r>
            <a:endParaRPr lang="en-US" sz="2300" dirty="0">
              <a:solidFill>
                <a:srgbClr val="FF0000"/>
              </a:solidFill>
            </a:endParaRPr>
          </a:p>
          <a:p>
            <a:endParaRPr lang="en-US" sz="2700" dirty="0"/>
          </a:p>
          <a:p>
            <a:pPr marL="457200" lvl="1" indent="0">
              <a:buNone/>
            </a:pPr>
            <a:endParaRPr lang="en-US" sz="2300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174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56696-8C4B-4F86-9275-9600F26D4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Q&amp;A</a:t>
            </a:r>
            <a:endParaRPr lang="en-US" sz="27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3F92EA9-9331-4340-A373-A3B7C52A78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200939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4CC51-39B6-424A-9B42-5309BB382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Housekeeping Items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EA7E9-F503-4563-8841-089C211258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Thank you for attending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This session is being recorded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Please keep yourself on mute unless you are speaking </a:t>
            </a:r>
          </a:p>
        </p:txBody>
      </p:sp>
    </p:spTree>
    <p:extLst>
      <p:ext uri="{BB962C8B-B14F-4D97-AF65-F5344CB8AC3E}">
        <p14:creationId xmlns:p14="http://schemas.microsoft.com/office/powerpoint/2010/main" val="2335321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56696-8C4B-4F86-9275-9600F26D4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76D77D-80AE-47F7-AC10-8508B28395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9217" y="1910124"/>
            <a:ext cx="7100814" cy="3448595"/>
          </a:xfrm>
        </p:spPr>
        <p:txBody>
          <a:bodyPr/>
          <a:lstStyle/>
          <a:p>
            <a:r>
              <a:rPr lang="en-US" dirty="0"/>
              <a:t>Fiscal Years and Dates</a:t>
            </a:r>
          </a:p>
          <a:p>
            <a:r>
              <a:rPr lang="en-US" dirty="0"/>
              <a:t>Timesheet Dates &amp; Fiscal Years </a:t>
            </a:r>
          </a:p>
          <a:p>
            <a:r>
              <a:rPr lang="en-US" dirty="0"/>
              <a:t>Object Codes for PAFs Overview</a:t>
            </a:r>
          </a:p>
          <a:p>
            <a:r>
              <a:rPr lang="en-US" dirty="0"/>
              <a:t>Review PAF Date Guidelines FY 2024 &amp; FY 2025</a:t>
            </a:r>
          </a:p>
          <a:p>
            <a:r>
              <a:rPr lang="en-US" dirty="0"/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3261448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56696-8C4B-4F86-9275-9600F26D4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Fiscal Years &amp; Dates</a:t>
            </a:r>
            <a:endParaRPr lang="en-US" sz="27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3F92EA9-9331-4340-A373-A3B7C52A78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4042" y="1269999"/>
            <a:ext cx="10592451" cy="5521569"/>
          </a:xfrm>
        </p:spPr>
        <p:txBody>
          <a:bodyPr>
            <a:normAutofit/>
          </a:bodyPr>
          <a:lstStyle/>
          <a:p>
            <a:r>
              <a:rPr lang="en-US" sz="2400" dirty="0"/>
              <a:t>SRJC Fiscal Year Runs from 7/1 – 6/30</a:t>
            </a:r>
          </a:p>
          <a:p>
            <a:pPr lvl="1"/>
            <a:r>
              <a:rPr lang="en-US" sz="2000" dirty="0"/>
              <a:t>The Fiscal Year refers to the second year of two years that make up a school year.</a:t>
            </a:r>
          </a:p>
          <a:p>
            <a:pPr lvl="2"/>
            <a:r>
              <a:rPr lang="en-US" sz="1900" dirty="0"/>
              <a:t>Fiscal Year 2024 </a:t>
            </a:r>
          </a:p>
          <a:p>
            <a:pPr lvl="3"/>
            <a:r>
              <a:rPr lang="en-US" sz="1900" dirty="0"/>
              <a:t>From July 1st, 2023 – June 30</a:t>
            </a:r>
            <a:r>
              <a:rPr lang="en-US" sz="1900" baseline="30000" dirty="0"/>
              <a:t>th</a:t>
            </a:r>
            <a:r>
              <a:rPr lang="en-US" sz="1900" dirty="0"/>
              <a:t>, 2024</a:t>
            </a:r>
          </a:p>
          <a:p>
            <a:pPr lvl="2"/>
            <a:r>
              <a:rPr lang="en-US" sz="1900" dirty="0"/>
              <a:t>Fiscal Year 2025</a:t>
            </a:r>
          </a:p>
          <a:p>
            <a:pPr lvl="3"/>
            <a:r>
              <a:rPr lang="en-US" sz="1900" dirty="0"/>
              <a:t>From July 1st, 2024 – June 30</a:t>
            </a:r>
            <a:r>
              <a:rPr lang="en-US" sz="1900" baseline="30000" dirty="0"/>
              <a:t>th</a:t>
            </a:r>
            <a:r>
              <a:rPr lang="en-US" sz="1900" dirty="0"/>
              <a:t>, 2025</a:t>
            </a:r>
          </a:p>
          <a:p>
            <a:pPr marL="457200" lvl="1" indent="0">
              <a:buNone/>
            </a:pPr>
            <a:endParaRPr lang="en-US" sz="2300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274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56696-8C4B-4F86-9275-9600F26D4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Timesheet Dates &amp; Fiscal Years </a:t>
            </a:r>
            <a:endParaRPr lang="en-US" sz="27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3F92EA9-9331-4340-A373-A3B7C52A78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4042" y="1269999"/>
            <a:ext cx="10592451" cy="5521569"/>
          </a:xfrm>
        </p:spPr>
        <p:txBody>
          <a:bodyPr>
            <a:normAutofit fontScale="92500" lnSpcReduction="10000"/>
          </a:bodyPr>
          <a:lstStyle/>
          <a:p>
            <a:r>
              <a:rPr lang="en-US" sz="2700" dirty="0"/>
              <a:t>Year End Standard Timesheets</a:t>
            </a:r>
          </a:p>
          <a:p>
            <a:pPr lvl="1"/>
            <a:r>
              <a:rPr lang="en-US" dirty="0"/>
              <a:t>STNCs, Professional Experts and Student Timesheets - Hourly Employees object codes 233X, 2361 &amp; 243X </a:t>
            </a:r>
          </a:p>
          <a:p>
            <a:pPr lvl="2"/>
            <a:r>
              <a:rPr lang="en-US" dirty="0"/>
              <a:t>Timesheet Date: 5/10-6/9 - Paid in the 23/24 Fiscal Year (Standard Timesheet Template)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Timesheet Date: 6/10-7/9 - </a:t>
            </a:r>
            <a:r>
              <a:rPr lang="en-US" b="1" dirty="0">
                <a:solidFill>
                  <a:srgbClr val="FF0000"/>
                </a:solidFill>
              </a:rPr>
              <a:t>Paid in the 24/25 Fiscal Year (Standard Timesheet Template)</a:t>
            </a:r>
          </a:p>
          <a:p>
            <a:pPr lvl="1"/>
            <a:r>
              <a:rPr lang="en-US" dirty="0"/>
              <a:t>Associate Faculty Timesheets – Hourly Employees object codes 13XX and 14XX</a:t>
            </a:r>
          </a:p>
          <a:p>
            <a:pPr lvl="2"/>
            <a:r>
              <a:rPr lang="en-US" dirty="0"/>
              <a:t>Timesheet Date: 5/26-6/20 - Paid in the 23/24 Fiscal Year (Standard Timesheet Template)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Timesheet Date: 6/21-7/20 - </a:t>
            </a:r>
            <a:r>
              <a:rPr lang="en-US" b="1" dirty="0">
                <a:solidFill>
                  <a:srgbClr val="FF0000"/>
                </a:solidFill>
              </a:rPr>
              <a:t>Paid in the 24/25 Fiscal Year (Standard Timesheet Template)</a:t>
            </a:r>
          </a:p>
          <a:p>
            <a:r>
              <a:rPr lang="en-US" sz="2700" dirty="0"/>
              <a:t>Year End Liability Timesheets</a:t>
            </a:r>
          </a:p>
          <a:p>
            <a:pPr lvl="1"/>
            <a:r>
              <a:rPr lang="en-US" dirty="0"/>
              <a:t>STNCs, Professional Experts and Student Timesheets - Hourly Employees object codes 233X, 2361 &amp; 243X </a:t>
            </a:r>
          </a:p>
          <a:p>
            <a:pPr lvl="2"/>
            <a:r>
              <a:rPr lang="en-US" dirty="0"/>
              <a:t>Timesheet Date: 5/10-6/9 - Paid in the 23/24 Fiscal Year (Standard Timesheet Template)</a:t>
            </a:r>
          </a:p>
          <a:p>
            <a:pPr lvl="2"/>
            <a:r>
              <a:rPr lang="en-US" dirty="0">
                <a:solidFill>
                  <a:srgbClr val="7030A0"/>
                </a:solidFill>
              </a:rPr>
              <a:t>Split Timesheet #1 - Date: 6/10-6/30 - Paid in the 23/24 Fiscal Year (Liability Timesheet Template)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Split Timesheet #2 Date: 7/1-7/9 - </a:t>
            </a:r>
            <a:r>
              <a:rPr lang="en-US" b="1" dirty="0">
                <a:solidFill>
                  <a:srgbClr val="FF0000"/>
                </a:solidFill>
              </a:rPr>
              <a:t>Paid in the 24/25 Fiscal Year (Standard Timesheet Template)</a:t>
            </a:r>
          </a:p>
          <a:p>
            <a:pPr lvl="1"/>
            <a:r>
              <a:rPr lang="en-US" dirty="0"/>
              <a:t>Associate Faculty Timesheets – Hourly Employees object codes 13XX and 14XX</a:t>
            </a:r>
          </a:p>
          <a:p>
            <a:pPr lvl="2"/>
            <a:r>
              <a:rPr lang="en-US" dirty="0"/>
              <a:t>Timesheet Date: 5/26-6/20 - Paid in the 23/24 Fiscal Year (Standard Timesheet Template)</a:t>
            </a:r>
          </a:p>
          <a:p>
            <a:pPr lvl="2"/>
            <a:r>
              <a:rPr lang="en-US" dirty="0">
                <a:solidFill>
                  <a:srgbClr val="7030A0"/>
                </a:solidFill>
              </a:rPr>
              <a:t>Split Timesheet Date: 6/21-6/30 - Paid in the 23/24 Fiscal Year (Liability Timesheet Template)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Split Timesheet Date: 7/1-7/20 - </a:t>
            </a:r>
            <a:r>
              <a:rPr lang="en-US" b="1" dirty="0">
                <a:solidFill>
                  <a:srgbClr val="FF0000"/>
                </a:solidFill>
              </a:rPr>
              <a:t>Paid in the 24/25 Fiscal Year (Standard Timesheet Template)</a:t>
            </a:r>
            <a:endParaRPr lang="en-US" sz="2300" dirty="0">
              <a:solidFill>
                <a:srgbClr val="FF0000"/>
              </a:solidFill>
            </a:endParaRPr>
          </a:p>
          <a:p>
            <a:endParaRPr lang="en-US" sz="2700" dirty="0"/>
          </a:p>
          <a:p>
            <a:pPr marL="457200" lvl="1" indent="0">
              <a:buNone/>
            </a:pPr>
            <a:endParaRPr lang="en-US" sz="2300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210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5E4F7-3663-4881-B7D7-873CAF5E0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Codes for PAFs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77E5C-7DF6-4906-ACEE-11F3CB0CDB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410312"/>
            <a:ext cx="10569004" cy="5021750"/>
          </a:xfrm>
        </p:spPr>
        <p:txBody>
          <a:bodyPr>
            <a:normAutofit/>
          </a:bodyPr>
          <a:lstStyle/>
          <a:p>
            <a:r>
              <a:rPr lang="en-US" dirty="0"/>
              <a:t>Object codes important because they define the type of position - Each Employee Classification has a different object code.</a:t>
            </a:r>
          </a:p>
          <a:p>
            <a:pPr lvl="1"/>
            <a:r>
              <a:rPr lang="en-US" b="1" dirty="0"/>
              <a:t>Faculty Academic Salaries Component 1000 object codes</a:t>
            </a:r>
          </a:p>
          <a:p>
            <a:pPr lvl="2"/>
            <a:r>
              <a:rPr lang="en-US" dirty="0"/>
              <a:t>Object code 11XX - </a:t>
            </a:r>
            <a:r>
              <a:rPr lang="en-US" b="1" dirty="0"/>
              <a:t>Instructional Academic Salaries</a:t>
            </a:r>
          </a:p>
          <a:p>
            <a:pPr lvl="3"/>
            <a:r>
              <a:rPr lang="en-US" dirty="0"/>
              <a:t>In order to be instructional, you must answer YES to all three questions below.</a:t>
            </a:r>
          </a:p>
          <a:p>
            <a:pPr lvl="4"/>
            <a:r>
              <a:rPr lang="en-US" dirty="0"/>
              <a:t>Is the person/position in a classroom?</a:t>
            </a:r>
          </a:p>
          <a:p>
            <a:pPr lvl="4"/>
            <a:r>
              <a:rPr lang="en-US" dirty="0"/>
              <a:t>Is the class associated with a section number?</a:t>
            </a:r>
          </a:p>
          <a:p>
            <a:pPr lvl="4"/>
            <a:r>
              <a:rPr lang="en-US" dirty="0"/>
              <a:t>Is the class FTES Generating?</a:t>
            </a:r>
          </a:p>
          <a:p>
            <a:pPr lvl="2"/>
            <a:r>
              <a:rPr lang="en-US" dirty="0"/>
              <a:t>Object code 12XX – </a:t>
            </a:r>
            <a:r>
              <a:rPr lang="en-US" b="1" dirty="0"/>
              <a:t>Non-Instructional Academic Salaries</a:t>
            </a:r>
            <a:endParaRPr lang="en-US" dirty="0"/>
          </a:p>
          <a:p>
            <a:pPr lvl="3"/>
            <a:r>
              <a:rPr lang="en-US" dirty="0"/>
              <a:t>Non-instructional academic salaries are generally supporting instruction, but are not in the classroom.</a:t>
            </a:r>
          </a:p>
          <a:p>
            <a:pPr lvl="3"/>
            <a:r>
              <a:rPr lang="en-US" dirty="0"/>
              <a:t>Examples of non-instructional academic salaries are paid to: </a:t>
            </a:r>
          </a:p>
          <a:p>
            <a:pPr lvl="4"/>
            <a:r>
              <a:rPr lang="en-US" dirty="0"/>
              <a:t>Academic Administrators</a:t>
            </a:r>
          </a:p>
          <a:p>
            <a:pPr lvl="4"/>
            <a:r>
              <a:rPr lang="en-US" dirty="0"/>
              <a:t>Counselors </a:t>
            </a:r>
          </a:p>
          <a:p>
            <a:pPr lvl="4"/>
            <a:r>
              <a:rPr lang="en-US" dirty="0"/>
              <a:t>Faculty department chair assignments in load</a:t>
            </a:r>
          </a:p>
        </p:txBody>
      </p:sp>
    </p:spTree>
    <p:extLst>
      <p:ext uri="{BB962C8B-B14F-4D97-AF65-F5344CB8AC3E}">
        <p14:creationId xmlns:p14="http://schemas.microsoft.com/office/powerpoint/2010/main" val="3387065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5E4F7-3663-4881-B7D7-873CAF5E0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569003" cy="719015"/>
          </a:xfrm>
        </p:spPr>
        <p:txBody>
          <a:bodyPr/>
          <a:lstStyle/>
          <a:p>
            <a:r>
              <a:rPr lang="en-US" dirty="0"/>
              <a:t>Object Codes for PAFs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77E5C-7DF6-4906-ACEE-11F3CB0CDB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7242" y="1633415"/>
            <a:ext cx="10569004" cy="553329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lvl="2"/>
            <a:r>
              <a:rPr lang="en-US" dirty="0"/>
              <a:t>Object code 13XX – </a:t>
            </a:r>
            <a:r>
              <a:rPr lang="en-US" b="1" dirty="0"/>
              <a:t>Instructional Associate Faculty Hourly Salaries</a:t>
            </a:r>
          </a:p>
          <a:p>
            <a:pPr lvl="3"/>
            <a:r>
              <a:rPr lang="en-US" dirty="0"/>
              <a:t>In order to be instructional, you must answer YES to all three questions below.</a:t>
            </a:r>
          </a:p>
          <a:p>
            <a:pPr lvl="4"/>
            <a:r>
              <a:rPr lang="en-US" dirty="0"/>
              <a:t>Is the person/position in a classroom?</a:t>
            </a:r>
          </a:p>
          <a:p>
            <a:pPr lvl="4"/>
            <a:r>
              <a:rPr lang="en-US" dirty="0"/>
              <a:t>Is the class associated with a section number?</a:t>
            </a:r>
          </a:p>
          <a:p>
            <a:pPr lvl="4"/>
            <a:r>
              <a:rPr lang="en-US" dirty="0"/>
              <a:t>Is the class FTES Generating?</a:t>
            </a:r>
          </a:p>
          <a:p>
            <a:pPr lvl="2"/>
            <a:r>
              <a:rPr lang="en-US" dirty="0"/>
              <a:t>Object code 14XX – </a:t>
            </a:r>
            <a:r>
              <a:rPr lang="en-US" b="1" dirty="0"/>
              <a:t>Non-Instructional Associate Faculty Academic Salaries</a:t>
            </a:r>
            <a:endParaRPr lang="en-US" dirty="0"/>
          </a:p>
          <a:p>
            <a:pPr lvl="3"/>
            <a:r>
              <a:rPr lang="en-US" dirty="0"/>
              <a:t>Non-instructional associate faculty academic salaries are for special assignments performed by faculty</a:t>
            </a:r>
          </a:p>
          <a:p>
            <a:pPr lvl="3"/>
            <a:r>
              <a:rPr lang="en-US" dirty="0"/>
              <a:t>Examples of non-instructional academic positions: </a:t>
            </a:r>
          </a:p>
          <a:p>
            <a:pPr lvl="4"/>
            <a:r>
              <a:rPr lang="en-US" dirty="0"/>
              <a:t>Associate Faculty special assignments </a:t>
            </a:r>
          </a:p>
          <a:p>
            <a:pPr lvl="4"/>
            <a:r>
              <a:rPr lang="en-US" dirty="0"/>
              <a:t>Contract Faculty taking overload to complete special assignments</a:t>
            </a:r>
          </a:p>
        </p:txBody>
      </p:sp>
    </p:spTree>
    <p:extLst>
      <p:ext uri="{BB962C8B-B14F-4D97-AF65-F5344CB8AC3E}">
        <p14:creationId xmlns:p14="http://schemas.microsoft.com/office/powerpoint/2010/main" val="4154879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5E4F7-3663-4881-B7D7-873CAF5E0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Codes for PAFs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77E5C-7DF6-4906-ACEE-11F3CB0CDB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410312"/>
            <a:ext cx="10569004" cy="502175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b="1" dirty="0"/>
              <a:t>Classified Salaries Component 2000 object codes</a:t>
            </a:r>
          </a:p>
          <a:p>
            <a:pPr marL="457200" lvl="1" indent="0">
              <a:buNone/>
            </a:pPr>
            <a:r>
              <a:rPr lang="en-US" b="1" dirty="0"/>
              <a:t>	2100 Classified Salaries</a:t>
            </a:r>
          </a:p>
          <a:p>
            <a:pPr lvl="2"/>
            <a:r>
              <a:rPr lang="en-US" dirty="0"/>
              <a:t>Object code 211X – </a:t>
            </a:r>
            <a:r>
              <a:rPr lang="en-US" b="1" dirty="0"/>
              <a:t>Full Time Regular Classified Salaries</a:t>
            </a:r>
          </a:p>
          <a:p>
            <a:pPr lvl="3"/>
            <a:r>
              <a:rPr lang="en-US" dirty="0"/>
              <a:t>In order to be full time, the position must be 1.0 FTE (199 days = 9 months, 217 days = 10 months, 238 days = 11months)</a:t>
            </a:r>
          </a:p>
          <a:p>
            <a:pPr lvl="2"/>
            <a:r>
              <a:rPr lang="en-US" dirty="0"/>
              <a:t>Object code 2130 – </a:t>
            </a:r>
            <a:r>
              <a:rPr lang="en-US" b="1" dirty="0"/>
              <a:t>Part Time Regular Classified Salaries</a:t>
            </a:r>
          </a:p>
          <a:p>
            <a:pPr lvl="3"/>
            <a:r>
              <a:rPr lang="en-US" dirty="0"/>
              <a:t>In order to be part time, the position must be less than 1.0 FTE </a:t>
            </a:r>
          </a:p>
          <a:p>
            <a:pPr lvl="3"/>
            <a:r>
              <a:rPr lang="en-US" dirty="0"/>
              <a:t>If the position is .75 FTE and the person is also working a .25 FTE position, the salary object code would be part time for both positions. The object code is related to the position, not the number of hours worked. </a:t>
            </a:r>
          </a:p>
          <a:p>
            <a:pPr marL="914400" lvl="2" indent="0">
              <a:buNone/>
            </a:pPr>
            <a:r>
              <a:rPr lang="en-US" b="1" dirty="0"/>
              <a:t>2200 Classified Instructional Aid Salaries</a:t>
            </a:r>
            <a:endParaRPr lang="en-US" dirty="0"/>
          </a:p>
          <a:p>
            <a:pPr lvl="2"/>
            <a:r>
              <a:rPr lang="en-US" dirty="0"/>
              <a:t>Object code 22XX – </a:t>
            </a:r>
            <a:r>
              <a:rPr lang="en-US" b="1" dirty="0"/>
              <a:t>Classified Instructional Salaries</a:t>
            </a:r>
            <a:endParaRPr lang="en-US" dirty="0"/>
          </a:p>
          <a:p>
            <a:pPr lvl="3"/>
            <a:r>
              <a:rPr lang="en-US" dirty="0"/>
              <a:t>In order to be paid by an instructional salary, you must answer YES to all three questions below.</a:t>
            </a:r>
          </a:p>
          <a:p>
            <a:pPr lvl="4"/>
            <a:r>
              <a:rPr lang="en-US" dirty="0"/>
              <a:t>Is the person/position in a classroom?</a:t>
            </a:r>
          </a:p>
          <a:p>
            <a:pPr lvl="4"/>
            <a:r>
              <a:rPr lang="en-US" dirty="0"/>
              <a:t>Is the class associated with a section number?</a:t>
            </a:r>
          </a:p>
          <a:p>
            <a:pPr lvl="4"/>
            <a:r>
              <a:rPr lang="en-US" dirty="0"/>
              <a:t>Is the class FTES Generating?</a:t>
            </a:r>
          </a:p>
          <a:p>
            <a:pPr lvl="3"/>
            <a:r>
              <a:rPr lang="en-US" dirty="0"/>
              <a:t>Object code 2210 – </a:t>
            </a:r>
            <a:r>
              <a:rPr lang="en-US" b="1" dirty="0"/>
              <a:t>Full Time Classified Instructional Aid Salaries</a:t>
            </a:r>
          </a:p>
          <a:p>
            <a:pPr lvl="4"/>
            <a:r>
              <a:rPr lang="en-US" dirty="0"/>
              <a:t>In order to be full time, the position must be 1.0 FTE (199 days = 9 months, 217 days = 10 months, 238 days = 11months)</a:t>
            </a:r>
          </a:p>
          <a:p>
            <a:pPr lvl="3"/>
            <a:r>
              <a:rPr lang="en-US" dirty="0"/>
              <a:t>Object code 2230 – </a:t>
            </a:r>
            <a:r>
              <a:rPr lang="en-US" b="1" dirty="0"/>
              <a:t>Part Time Classified Instructional Aid Salaries</a:t>
            </a:r>
          </a:p>
          <a:p>
            <a:pPr lvl="4"/>
            <a:r>
              <a:rPr lang="en-US" dirty="0"/>
              <a:t>In order to be part time, the position must be less than 1.0 FT</a:t>
            </a:r>
          </a:p>
          <a:p>
            <a:pPr lvl="4"/>
            <a:r>
              <a:rPr lang="en-US" dirty="0"/>
              <a:t>If the position is .75 FTE and the person is also working a .25 FTE position, the salary object code would be part time for both positions. The object code is related to the position, not the number of hours worked. </a:t>
            </a:r>
          </a:p>
          <a:p>
            <a:pPr lvl="4"/>
            <a:endParaRPr lang="en-US" b="1" dirty="0"/>
          </a:p>
          <a:p>
            <a:pPr lvl="3"/>
            <a:endParaRPr lang="en-US" b="1" dirty="0"/>
          </a:p>
          <a:p>
            <a:pPr lvl="3"/>
            <a:endParaRPr lang="en-US" dirty="0"/>
          </a:p>
          <a:p>
            <a:pPr marL="137160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956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5E4F7-3663-4881-B7D7-873CAF5E0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 Codes for PAFs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77E5C-7DF6-4906-ACEE-11F3CB0CDB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270000"/>
            <a:ext cx="10569004" cy="502175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b="1" dirty="0"/>
              <a:t>	</a:t>
            </a:r>
            <a:r>
              <a:rPr lang="en-US" sz="1400" b="1" dirty="0"/>
              <a:t>233X Non-Instructional Classified Hourly Salaries</a:t>
            </a:r>
          </a:p>
          <a:p>
            <a:pPr lvl="2"/>
            <a:r>
              <a:rPr lang="en-US" dirty="0"/>
              <a:t>Object code 2330 – </a:t>
            </a:r>
            <a:r>
              <a:rPr lang="en-US" b="1" dirty="0"/>
              <a:t>Non-Instructional STNC Hourly Salaries</a:t>
            </a:r>
          </a:p>
          <a:p>
            <a:pPr lvl="2"/>
            <a:r>
              <a:rPr lang="en-US" dirty="0"/>
              <a:t>Object code 2333 – </a:t>
            </a:r>
            <a:r>
              <a:rPr lang="en-US" b="1" dirty="0"/>
              <a:t>Non-Instructional Professional Expert Hourly Salaries</a:t>
            </a:r>
          </a:p>
          <a:p>
            <a:pPr lvl="2"/>
            <a:r>
              <a:rPr lang="en-US" dirty="0"/>
              <a:t>Object code 2340 – </a:t>
            </a:r>
            <a:r>
              <a:rPr lang="en-US" b="1" dirty="0"/>
              <a:t>Non-Instructional Overtime-Classified Hourly Salaries</a:t>
            </a:r>
          </a:p>
          <a:p>
            <a:pPr marL="914400" lvl="2" indent="0">
              <a:buNone/>
            </a:pPr>
            <a:endParaRPr lang="en-US" sz="400" b="1" dirty="0"/>
          </a:p>
          <a:p>
            <a:pPr marL="914400" lvl="2" indent="0">
              <a:buNone/>
            </a:pPr>
            <a:r>
              <a:rPr lang="en-US" b="1" dirty="0"/>
              <a:t>236X – Student Hourly Salaries (Student employees do not have PAFs, this object code is for timesheets only)</a:t>
            </a:r>
          </a:p>
          <a:p>
            <a:pPr lvl="2"/>
            <a:r>
              <a:rPr lang="en-US" dirty="0"/>
              <a:t>2361 Student Hourly Salaries – District/Work Experience</a:t>
            </a:r>
          </a:p>
          <a:p>
            <a:pPr marL="914400" lvl="2" indent="0">
              <a:buNone/>
            </a:pPr>
            <a:endParaRPr lang="en-US" sz="400" b="1" dirty="0"/>
          </a:p>
          <a:p>
            <a:pPr marL="914400" lvl="2" indent="0">
              <a:buNone/>
            </a:pPr>
            <a:r>
              <a:rPr lang="en-US" b="1" dirty="0"/>
              <a:t>24XX Instructional Classified Hourly Salaries</a:t>
            </a:r>
            <a:endParaRPr lang="en-US" dirty="0"/>
          </a:p>
          <a:p>
            <a:pPr lvl="2"/>
            <a:r>
              <a:rPr lang="en-US" dirty="0"/>
              <a:t>Object code 24XX – </a:t>
            </a:r>
            <a:r>
              <a:rPr lang="en-US" b="1" dirty="0"/>
              <a:t>Instructional STNC Hourly Salaries</a:t>
            </a:r>
          </a:p>
          <a:p>
            <a:pPr lvl="3"/>
            <a:r>
              <a:rPr lang="en-US" dirty="0"/>
              <a:t>In order to be paid by an instructional salary, you must answer YES to all three questions below.</a:t>
            </a:r>
          </a:p>
          <a:p>
            <a:pPr lvl="4"/>
            <a:r>
              <a:rPr lang="en-US" dirty="0"/>
              <a:t>Is the person/position in a classroom?</a:t>
            </a:r>
          </a:p>
          <a:p>
            <a:pPr lvl="4"/>
            <a:r>
              <a:rPr lang="en-US" dirty="0"/>
              <a:t>Is the class associated with a section number?</a:t>
            </a:r>
          </a:p>
          <a:p>
            <a:pPr lvl="4"/>
            <a:r>
              <a:rPr lang="en-US" dirty="0"/>
              <a:t>Is the class FTES Generating?</a:t>
            </a:r>
            <a:endParaRPr lang="en-US" b="1" dirty="0"/>
          </a:p>
          <a:p>
            <a:pPr lvl="3"/>
            <a:endParaRPr lang="en-US" b="1" dirty="0"/>
          </a:p>
          <a:p>
            <a:pPr lvl="3"/>
            <a:endParaRPr lang="en-US" dirty="0"/>
          </a:p>
          <a:p>
            <a:pPr marL="1371600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06039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2983</TotalTime>
  <Words>1054</Words>
  <Application>Microsoft Office PowerPoint</Application>
  <PresentationFormat>Widescreen</PresentationFormat>
  <Paragraphs>147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Trebuchet MS</vt:lpstr>
      <vt:lpstr>Wingdings 3</vt:lpstr>
      <vt:lpstr>Facet</vt:lpstr>
      <vt:lpstr>Looking Ahead to Spring</vt:lpstr>
      <vt:lpstr>Housekeeping Items </vt:lpstr>
      <vt:lpstr>Agenda</vt:lpstr>
      <vt:lpstr>Fiscal Years &amp; Dates</vt:lpstr>
      <vt:lpstr>Timesheet Dates &amp; Fiscal Years </vt:lpstr>
      <vt:lpstr>Object Codes for PAFs Overview</vt:lpstr>
      <vt:lpstr>Object Codes for PAFs Overview</vt:lpstr>
      <vt:lpstr>Object Codes for PAFs Overview</vt:lpstr>
      <vt:lpstr>Object Codes for PAFs Overview</vt:lpstr>
      <vt:lpstr>Why are PAF Dates Important?</vt:lpstr>
      <vt:lpstr>PAF Date Guidelines FY 2024 &amp; FY 2025</vt:lpstr>
      <vt:lpstr>PAF Date Guidelines FY 2024 &amp; FY 2025</vt:lpstr>
      <vt:lpstr>PAF Date Guidelines FY 2024 &amp; FY 2025</vt:lpstr>
      <vt:lpstr>PAF Date Guidelines FY 2024 &amp; FY 2025</vt:lpstr>
      <vt:lpstr>PAF Date Guidelines FY 2024 &amp; FY 2025</vt:lpstr>
      <vt:lpstr>PAF Date Guidelines FY 2024 &amp; FY 2025</vt:lpstr>
      <vt:lpstr>Timesheet Dates &amp; Fiscal Years 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 Escape Work for You!</dc:title>
  <dc:creator>Dirks, Stephanie</dc:creator>
  <cp:lastModifiedBy>Dirks, Stephanie</cp:lastModifiedBy>
  <cp:revision>76</cp:revision>
  <dcterms:created xsi:type="dcterms:W3CDTF">2021-02-09T21:36:24Z</dcterms:created>
  <dcterms:modified xsi:type="dcterms:W3CDTF">2023-12-05T19:53:43Z</dcterms:modified>
</cp:coreProperties>
</file>