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DA8AF1A0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3" r:id="rId1"/>
  </p:sldMasterIdLst>
  <p:sldIdLst>
    <p:sldId id="256" r:id="rId2"/>
    <p:sldId id="258" r:id="rId3"/>
    <p:sldId id="257" r:id="rId4"/>
    <p:sldId id="260" r:id="rId5"/>
    <p:sldId id="276" r:id="rId6"/>
    <p:sldId id="262" r:id="rId7"/>
    <p:sldId id="264" r:id="rId8"/>
    <p:sldId id="277" r:id="rId9"/>
    <p:sldId id="265" r:id="rId10"/>
    <p:sldId id="27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2FEFCD77-17ED-4AE9-9C65-7B229051BD57}">
          <p14:sldIdLst>
            <p14:sldId id="256"/>
            <p14:sldId id="258"/>
            <p14:sldId id="257"/>
            <p14:sldId id="260"/>
            <p14:sldId id="276"/>
            <p14:sldId id="262"/>
            <p14:sldId id="264"/>
            <p14:sldId id="277"/>
            <p14:sldId id="265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601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48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7201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947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865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153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101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49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98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059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042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379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167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47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389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223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46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inanceadmin.santarosa.edu/sites/financeadmin.santarosa.edu/files/documents/260-Master-Report-20222023%20%285%29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DA8AF1A0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42761-6649-4BE4-A545-7F93B7E1D4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Why Activity Codes and Object Codes Are Important and How to Choose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6360A2-8AC5-4935-A58A-C39C3E93BD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07027" y="4050836"/>
            <a:ext cx="3767015" cy="1096899"/>
          </a:xfrm>
        </p:spPr>
        <p:txBody>
          <a:bodyPr>
            <a:noAutofit/>
          </a:bodyPr>
          <a:lstStyle/>
          <a:p>
            <a:pPr algn="ctr"/>
            <a:r>
              <a:rPr lang="en-US" sz="2000" dirty="0"/>
              <a:t>Date: November 14</a:t>
            </a:r>
            <a:r>
              <a:rPr lang="en-US" sz="2000" baseline="30000" dirty="0"/>
              <a:t>th</a:t>
            </a:r>
            <a:r>
              <a:rPr lang="en-US" sz="2000" dirty="0"/>
              <a:t>, 2023</a:t>
            </a:r>
          </a:p>
          <a:p>
            <a:pPr algn="ctr"/>
            <a:r>
              <a:rPr lang="en-US" sz="2000" dirty="0"/>
              <a:t>Time: 10:00 AM – 11:00 AM</a:t>
            </a:r>
          </a:p>
          <a:p>
            <a:pPr algn="ctr"/>
            <a:r>
              <a:rPr lang="en-US" sz="2000" dirty="0"/>
              <a:t>Presenter: Stephanie Dirks</a:t>
            </a:r>
          </a:p>
        </p:txBody>
      </p:sp>
    </p:spTree>
    <p:extLst>
      <p:ext uri="{BB962C8B-B14F-4D97-AF65-F5344CB8AC3E}">
        <p14:creationId xmlns:p14="http://schemas.microsoft.com/office/powerpoint/2010/main" val="1058663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56696-8C4B-4F86-9275-9600F26D4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Q&amp;A</a:t>
            </a:r>
            <a:endParaRPr lang="en-US" sz="27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3F92EA9-9331-4340-A373-A3B7C52A78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200939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4CC51-39B6-424A-9B42-5309BB382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Housekeeping Items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EA7E9-F503-4563-8841-089C21125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Thank you for attending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This session is being recorded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Please kept yourself on mute unless you are speaking </a:t>
            </a:r>
          </a:p>
        </p:txBody>
      </p:sp>
    </p:spTree>
    <p:extLst>
      <p:ext uri="{BB962C8B-B14F-4D97-AF65-F5344CB8AC3E}">
        <p14:creationId xmlns:p14="http://schemas.microsoft.com/office/powerpoint/2010/main" val="2335321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56696-8C4B-4F86-9275-9600F26D4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76D77D-80AE-47F7-AC10-8508B28395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9217" y="1910124"/>
            <a:ext cx="7100814" cy="3448595"/>
          </a:xfrm>
        </p:spPr>
        <p:txBody>
          <a:bodyPr/>
          <a:lstStyle/>
          <a:p>
            <a:r>
              <a:rPr lang="en-US" dirty="0"/>
              <a:t>Overview of 311 Report &amp; the 50% Law</a:t>
            </a:r>
          </a:p>
          <a:p>
            <a:r>
              <a:rPr lang="en-US" dirty="0"/>
              <a:t>A Detailed Budget Code Story</a:t>
            </a:r>
          </a:p>
          <a:p>
            <a:r>
              <a:rPr lang="en-US" dirty="0"/>
              <a:t>Activity Codes</a:t>
            </a:r>
          </a:p>
          <a:p>
            <a:r>
              <a:rPr lang="en-US" dirty="0"/>
              <a:t>Object Codes/Live Escape Demonstration</a:t>
            </a:r>
          </a:p>
          <a:p>
            <a:r>
              <a:rPr lang="en-US" dirty="0"/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3261448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4CC51-39B6-424A-9B42-5309BB382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311 Report and 50% Law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EA7E9-F503-4563-8841-089C21125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362" y="2015390"/>
            <a:ext cx="9603275" cy="3666953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hlinkClick r:id="rId2"/>
              </a:rPr>
              <a:t>311 Report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This is our state wide alignment fiscal report.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Used to report revenues and expenditures for the previous fiscal year and the budget for the next fiscal year.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The state uses this report to compare spending across categories.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50% Law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50% law – 50% of our unrestricted general fund expenses must be spent in the classroom. This is our classroom faculty and classified support salary and benefits and any instructional service agreements.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FON (Faculty Obligation Number) – Number of full-time credit faculty that we must have in the District.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87818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4CC51-39B6-424A-9B42-5309BB382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Budget Story - Overview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EA7E9-F503-4563-8841-089C21125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9493" y="2015390"/>
            <a:ext cx="9603275" cy="3666953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Every component tells a part of the story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Fund – almost all are Fund 10 – General Fund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Location – physical location of where the funds are being spent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Responsibility – Who oversees the funds - Dean, VP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Programs that start with a 1XXX are Categorical</a:t>
            </a:r>
          </a:p>
          <a:p>
            <a:pPr marL="800100" lvl="1" indent="-342900"/>
            <a:r>
              <a:rPr lang="en-US" sz="2000" dirty="0"/>
              <a:t>Programs that begin with any other number are District</a:t>
            </a: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Activity Codes – state mandated, gives more information about the use of the funds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Object Code – defines the type of expenditure</a:t>
            </a:r>
          </a:p>
          <a:p>
            <a:pPr marL="800100" lvl="1" indent="-342900"/>
            <a:r>
              <a:rPr lang="en-US" sz="2200" dirty="0"/>
              <a:t>4390 – supplies, 1430 – associate allied, 5210 – staff travel </a:t>
            </a:r>
          </a:p>
        </p:txBody>
      </p:sp>
      <p:pic>
        <p:nvPicPr>
          <p:cNvPr id="1026" name="Picture 4" descr="cid:image002.jpg@01D7E792.4A76CC60">
            <a:extLst>
              <a:ext uri="{FF2B5EF4-FFF2-40B4-BE49-F238E27FC236}">
                <a16:creationId xmlns:a16="http://schemas.microsoft.com/office/drawing/2014/main" id="{3CC142D0-862C-4732-8905-32FB46254A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23" b="12975"/>
          <a:stretch/>
        </p:blipFill>
        <p:spPr bwMode="auto">
          <a:xfrm>
            <a:off x="2002086" y="2379305"/>
            <a:ext cx="7762875" cy="419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9576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56696-8C4B-4F86-9275-9600F26D4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95" y="125046"/>
            <a:ext cx="8596668" cy="1016000"/>
          </a:xfrm>
        </p:spPr>
        <p:txBody>
          <a:bodyPr/>
          <a:lstStyle/>
          <a:p>
            <a:r>
              <a:rPr lang="en-US" dirty="0"/>
              <a:t>A Budget Code Story - Detail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69108D7-1532-4FAD-9C93-39D6D4B530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46117"/>
              </p:ext>
            </p:extLst>
          </p:nvPr>
        </p:nvGraphicFramePr>
        <p:xfrm>
          <a:off x="856029" y="743439"/>
          <a:ext cx="9601200" cy="582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Acrobat Document" r:id="rId3" imgW="9601026" imgH="5829184" progId="Acrobat.Document.DC">
                  <p:embed/>
                </p:oleObj>
              </mc:Choice>
              <mc:Fallback>
                <p:oleObj name="Acrobat Document" r:id="rId3" imgW="9601026" imgH="5829184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56029" y="743439"/>
                        <a:ext cx="9601200" cy="582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A7E802FD-0823-4597-AEF4-C5F8F678EE3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849" t="42087" r="5644"/>
          <a:stretch/>
        </p:blipFill>
        <p:spPr>
          <a:xfrm>
            <a:off x="6815014" y="4665786"/>
            <a:ext cx="3094893" cy="132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360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56696-8C4B-4F86-9275-9600F26D4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9015"/>
          </a:xfrm>
        </p:spPr>
        <p:txBody>
          <a:bodyPr>
            <a:normAutofit/>
          </a:bodyPr>
          <a:lstStyle/>
          <a:p>
            <a:r>
              <a:rPr lang="en-US" dirty="0"/>
              <a:t>Activity Code Guidelines</a:t>
            </a:r>
            <a:endParaRPr lang="en-US" sz="27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47E639-0B70-46EE-853C-BA4C1B415C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349" y="180852"/>
            <a:ext cx="2647950" cy="2295525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484D1C-90DF-47F7-AEA1-472BB1C761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18860" y="1839785"/>
            <a:ext cx="8336155" cy="344859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General Guidelines</a:t>
            </a:r>
          </a:p>
          <a:p>
            <a:pPr lvl="1"/>
            <a:r>
              <a:rPr lang="en-US" dirty="0"/>
              <a:t>Activity Codes 01XX-49XX are instructional</a:t>
            </a:r>
          </a:p>
          <a:p>
            <a:pPr lvl="1"/>
            <a:r>
              <a:rPr lang="en-US" dirty="0"/>
              <a:t>Activity Codes 6XXX are support services </a:t>
            </a:r>
          </a:p>
          <a:p>
            <a:r>
              <a:rPr lang="en-US" dirty="0"/>
              <a:t>Instructional Codes</a:t>
            </a:r>
          </a:p>
          <a:p>
            <a:pPr lvl="1"/>
            <a:r>
              <a:rPr lang="en-US" dirty="0"/>
              <a:t>Activity Codes 6XXX cannot have any 11XX, 13XX or 22XX &amp; 24XX object codes, as those are for instructional use ONLY</a:t>
            </a:r>
          </a:p>
          <a:p>
            <a:pPr lvl="1"/>
            <a:r>
              <a:rPr lang="en-US" dirty="0"/>
              <a:t>Exceptions – 611X activity codes are for “Learning Centers” – these can have 11XX, 13XX and 22XX, 24XX object codes</a:t>
            </a:r>
          </a:p>
          <a:p>
            <a:r>
              <a:rPr lang="en-US" dirty="0"/>
              <a:t>Direct to Student Aid/Expenditures (76XX object codes)</a:t>
            </a:r>
          </a:p>
          <a:p>
            <a:pPr lvl="1"/>
            <a:r>
              <a:rPr lang="en-US" dirty="0"/>
              <a:t>Activity Codes 01XX-59XX cannot have any 7XXX object codes</a:t>
            </a:r>
          </a:p>
          <a:p>
            <a:pPr lvl="1"/>
            <a:r>
              <a:rPr lang="en-US" dirty="0"/>
              <a:t>Not All 6XXX can have 7XXX object Codes</a:t>
            </a:r>
          </a:p>
          <a:p>
            <a:pPr lvl="1"/>
            <a:r>
              <a:rPr lang="en-US" dirty="0"/>
              <a:t>Activity Codes that CAN have 7XXXs Student Funds are - 6410,6420, 6430, 6490</a:t>
            </a:r>
          </a:p>
        </p:txBody>
      </p:sp>
    </p:spTree>
    <p:extLst>
      <p:ext uri="{BB962C8B-B14F-4D97-AF65-F5344CB8AC3E}">
        <p14:creationId xmlns:p14="http://schemas.microsoft.com/office/powerpoint/2010/main" val="140040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56696-8C4B-4F86-9275-9600F26D4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 Codes</a:t>
            </a:r>
            <a:endParaRPr lang="en-US" sz="27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3F92EA9-9331-4340-A373-A3B7C52A78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How to search in Escape.</a:t>
            </a:r>
          </a:p>
          <a:p>
            <a:r>
              <a:rPr lang="en-US" dirty="0"/>
              <a:t>Let’s go live in Escape!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25C77D-B69A-4A31-8366-1C594CC940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8713" y="232126"/>
            <a:ext cx="5628061" cy="6221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274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56696-8C4B-4F86-9275-9600F26D4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165" y="354745"/>
            <a:ext cx="8596668" cy="898768"/>
          </a:xfrm>
        </p:spPr>
        <p:txBody>
          <a:bodyPr>
            <a:normAutofit/>
          </a:bodyPr>
          <a:lstStyle/>
          <a:p>
            <a:r>
              <a:rPr lang="en-US" dirty="0"/>
              <a:t>Equipment from Supply Items</a:t>
            </a:r>
          </a:p>
        </p:txBody>
      </p:sp>
      <p:pic>
        <p:nvPicPr>
          <p:cNvPr id="5" name="Picture 4" descr="cid:image001.png@01D9C94F.F24FB690">
            <a:extLst>
              <a:ext uri="{FF2B5EF4-FFF2-40B4-BE49-F238E27FC236}">
                <a16:creationId xmlns:a16="http://schemas.microsoft.com/office/drawing/2014/main" id="{281666F5-300A-453E-A10F-E961650720D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808" y="956529"/>
            <a:ext cx="7439025" cy="5648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028536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2357</TotalTime>
  <Words>417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Acrobat Document</vt:lpstr>
      <vt:lpstr>Why Activity Codes and Object Codes Are Important and How to Choose</vt:lpstr>
      <vt:lpstr>Housekeeping Items </vt:lpstr>
      <vt:lpstr>Agenda</vt:lpstr>
      <vt:lpstr>311 Report and 50% Law </vt:lpstr>
      <vt:lpstr>A Budget Story - Overview </vt:lpstr>
      <vt:lpstr>A Budget Code Story - Detail</vt:lpstr>
      <vt:lpstr>Activity Code Guidelines</vt:lpstr>
      <vt:lpstr>Object Codes</vt:lpstr>
      <vt:lpstr>Equipment from Supply Items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 Escape Work for You!</dc:title>
  <dc:creator>Dirks, Stephanie</dc:creator>
  <cp:lastModifiedBy>Dirks, Stephanie</cp:lastModifiedBy>
  <cp:revision>40</cp:revision>
  <dcterms:created xsi:type="dcterms:W3CDTF">2021-02-09T21:36:24Z</dcterms:created>
  <dcterms:modified xsi:type="dcterms:W3CDTF">2023-11-14T19:48:15Z</dcterms:modified>
</cp:coreProperties>
</file>