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7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EFCD77-17ED-4AE9-9C65-7B229051BD57}">
          <p14:sldIdLst>
            <p14:sldId id="256"/>
            <p14:sldId id="258"/>
            <p14:sldId id="257"/>
            <p14:sldId id="260"/>
            <p14:sldId id="262"/>
            <p14:sldId id="264"/>
            <p14:sldId id="265"/>
            <p14:sldId id="267"/>
            <p14:sldId id="266"/>
            <p14:sldId id="268"/>
            <p14:sldId id="269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20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4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6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0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8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4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7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761-6649-4BE4-A545-7F93B7E1D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NOVA Reporting &amp; </a:t>
            </a:r>
            <a:br>
              <a:rPr lang="en-US" dirty="0"/>
            </a:br>
            <a:r>
              <a:rPr lang="en-US" dirty="0"/>
              <a:t>What Fiscal Reports </a:t>
            </a:r>
            <a:br>
              <a:rPr lang="en-US" dirty="0"/>
            </a:br>
            <a:r>
              <a:rPr lang="en-US" dirty="0"/>
              <a:t>are Best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60A2-8AC5-4935-A58A-C39C3E93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Date: October 10</a:t>
            </a:r>
            <a:r>
              <a:rPr lang="en-US" sz="2000" baseline="30000" dirty="0"/>
              <a:t>th</a:t>
            </a:r>
            <a:r>
              <a:rPr lang="en-US" sz="2000" dirty="0"/>
              <a:t>, 2023</a:t>
            </a:r>
          </a:p>
          <a:p>
            <a:r>
              <a:rPr lang="en-US" sz="2000" dirty="0"/>
              <a:t>Time: 10:00 AM – 11:00 AM</a:t>
            </a:r>
          </a:p>
          <a:p>
            <a:r>
              <a:rPr lang="en-US" sz="2000" dirty="0"/>
              <a:t>Presenter:</a:t>
            </a:r>
          </a:p>
          <a:p>
            <a:r>
              <a:rPr lang="en-US" sz="2000" dirty="0"/>
              <a:t>Stephanie Dirks</a:t>
            </a:r>
          </a:p>
        </p:txBody>
      </p:sp>
    </p:spTree>
    <p:extLst>
      <p:ext uri="{BB962C8B-B14F-4D97-AF65-F5344CB8AC3E}">
        <p14:creationId xmlns:p14="http://schemas.microsoft.com/office/powerpoint/2010/main" val="10586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06 </a:t>
            </a:r>
            <a:br>
              <a:rPr lang="en-US" dirty="0"/>
            </a:br>
            <a:r>
              <a:rPr lang="en-US" dirty="0"/>
              <a:t>Comparative Object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252E9-3866-4429-87F6-6569001C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06221"/>
            <a:ext cx="9603275" cy="26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56" y="14178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or Calling Reports</a:t>
            </a:r>
            <a:br>
              <a:rPr lang="en-US" dirty="0"/>
            </a:br>
            <a:r>
              <a:rPr lang="en-US" dirty="0"/>
              <a:t>Fiscal 03 - Fiscal 02, Fiscal 16 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30752-0F14-403D-8C9B-8539A6785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10" b="18282"/>
          <a:stretch/>
        </p:blipFill>
        <p:spPr>
          <a:xfrm>
            <a:off x="8230256" y="1182387"/>
            <a:ext cx="3437237" cy="4151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C474E-F427-498A-91B3-D89F844AA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65"/>
          <a:stretch/>
        </p:blipFill>
        <p:spPr>
          <a:xfrm>
            <a:off x="175512" y="1191021"/>
            <a:ext cx="4027372" cy="415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A6BF0-8F61-4B6F-A261-ABF782FAE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96" y="1191022"/>
            <a:ext cx="3850547" cy="41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56" y="14178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or Calling Reports</a:t>
            </a:r>
            <a:br>
              <a:rPr lang="en-US" dirty="0"/>
            </a:br>
            <a:r>
              <a:rPr lang="en-US" dirty="0"/>
              <a:t>Fiscal 04 &amp; Fiscal 06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FBA2F-17B1-4AAA-B733-0273CAAAB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00"/>
          <a:stretch/>
        </p:blipFill>
        <p:spPr>
          <a:xfrm>
            <a:off x="7883925" y="1002725"/>
            <a:ext cx="4089462" cy="4852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0C952-4A4F-40ED-B486-60F90B93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9" y="1191024"/>
            <a:ext cx="7223779" cy="39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04 &amp; Fiscal 06</a:t>
            </a:r>
            <a:br>
              <a:rPr lang="en-US" dirty="0"/>
            </a:br>
            <a:r>
              <a:rPr lang="en-US" dirty="0"/>
              <a:t>Column Specs</a:t>
            </a:r>
            <a:endParaRPr lang="en-US" sz="27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7AEDB6-D35D-4673-863B-A385112AC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6" y="3370798"/>
            <a:ext cx="9605635" cy="19879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RB;;2021 – Revised budget for Fiscal year 2021</a:t>
            </a:r>
          </a:p>
          <a:p>
            <a:r>
              <a:rPr lang="en-US" dirty="0"/>
              <a:t>AV;;2021 – Actual Expenditures in Fiscal year 2021 </a:t>
            </a:r>
          </a:p>
          <a:p>
            <a:r>
              <a:rPr lang="en-US" dirty="0"/>
              <a:t>AV;;2022 – Actual Expenditures in Fiscal year 2022 </a:t>
            </a:r>
          </a:p>
          <a:p>
            <a:r>
              <a:rPr lang="en-US" dirty="0"/>
              <a:t>E;;2022 – Actual Expenditures to date in Fiscal year 2022 (you could use AE for both Actuals and Encumbrances – AE;;2022)</a:t>
            </a:r>
          </a:p>
          <a:p>
            <a:r>
              <a:rPr lang="en-US" dirty="0"/>
              <a:t>C2+C3+C4 – Column 2 + Column 3 + Column 4 (Actual Expenditures in Fiscal year 2021 + Actual Expenditures in Fiscal year 2022 + Encumbrances in Fiscal year 2022 as of the ending date on the report </a:t>
            </a:r>
          </a:p>
          <a:p>
            <a:r>
              <a:rPr lang="en-US" dirty="0"/>
              <a:t>C1-C5 - Column 1 - Column 5 (2021 Revised Budget – the sum of (2021 Actuals +2022 Actuals + 2022 Encumbrances) which will equal the balance based on the whole budget amount established in 2020.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603D9-8BD1-4E2E-96F5-A5E41EA2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269583"/>
            <a:ext cx="4505325" cy="3419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4B968-705E-4674-B401-457C153E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83" y="2036471"/>
            <a:ext cx="49339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04 – Example Report</a:t>
            </a:r>
            <a:endParaRPr lang="en-US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1F3FE-A0FA-4D26-89F6-1A46354A9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17" y="1334541"/>
            <a:ext cx="8030343" cy="44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06 – Example Report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BD9F5-BBEF-4A16-94E6-6A9CA484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17" y="1369935"/>
            <a:ext cx="8765622" cy="44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92EA9-9331-4340-A373-A3B7C52A78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0939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Thank you for attending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session is being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kept yourself on mute unless you are speaking </a:t>
            </a:r>
          </a:p>
        </p:txBody>
      </p:sp>
    </p:spTree>
    <p:extLst>
      <p:ext uri="{BB962C8B-B14F-4D97-AF65-F5344CB8AC3E}">
        <p14:creationId xmlns:p14="http://schemas.microsoft.com/office/powerpoint/2010/main" val="23353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6D77D-80AE-47F7-AC10-8508B28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7" y="1910124"/>
            <a:ext cx="7100814" cy="3448595"/>
          </a:xfrm>
        </p:spPr>
        <p:txBody>
          <a:bodyPr/>
          <a:lstStyle/>
          <a:p>
            <a:r>
              <a:rPr lang="en-US" dirty="0"/>
              <a:t>Overview of NOVA – CCCCO Reporting Platform</a:t>
            </a:r>
          </a:p>
          <a:p>
            <a:r>
              <a:rPr lang="en-US" dirty="0"/>
              <a:t>A Budget Code Story</a:t>
            </a:r>
          </a:p>
          <a:p>
            <a:r>
              <a:rPr lang="en-US" dirty="0"/>
              <a:t>Types of Reports</a:t>
            </a:r>
          </a:p>
          <a:p>
            <a:pPr lvl="1"/>
            <a:r>
              <a:rPr lang="en-US" dirty="0"/>
              <a:t>Fiscal 04 &amp; Fiscal 06 – Multi-Year Reports</a:t>
            </a:r>
          </a:p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6144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Budget 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9603275" cy="366695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component tells a part of the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 – almost all are Fund 10 – General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 – physical location of where the funds are being spent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Responsibility – Who oversees the funds - Dean, 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that start with a 1XXX are Categorical</a:t>
            </a:r>
          </a:p>
          <a:p>
            <a:pPr marL="800100" lvl="1" indent="-342900"/>
            <a:r>
              <a:rPr lang="en-US" sz="2000" dirty="0"/>
              <a:t>Programs that begin with any other number are District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Activity Codes – state mandated, gives more information about the use of the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Object Code – defines the type of expenditure</a:t>
            </a:r>
          </a:p>
          <a:p>
            <a:pPr marL="800100" lvl="1" indent="-342900"/>
            <a:r>
              <a:rPr lang="en-US" sz="2200" dirty="0"/>
              <a:t>4390 – supplies, 1430 – associate allied, 5210 – staff travel </a:t>
            </a:r>
          </a:p>
        </p:txBody>
      </p:sp>
      <p:pic>
        <p:nvPicPr>
          <p:cNvPr id="1026" name="Picture 4" descr="cid:image002.jpg@01D7E792.4A76CC60">
            <a:extLst>
              <a:ext uri="{FF2B5EF4-FFF2-40B4-BE49-F238E27FC236}">
                <a16:creationId xmlns:a16="http://schemas.microsoft.com/office/drawing/2014/main" id="{3CC142D0-862C-4732-8905-32FB4625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2002086" y="2379305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6D77D-80AE-47F7-AC10-8508B28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6" y="1910124"/>
            <a:ext cx="5053183" cy="344859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Fiscal 03 </a:t>
            </a:r>
          </a:p>
          <a:p>
            <a:pPr lvl="1"/>
            <a:r>
              <a:rPr lang="en-US" sz="1600" dirty="0"/>
              <a:t>Account Balance Transaction Detail by Object</a:t>
            </a:r>
          </a:p>
          <a:p>
            <a:r>
              <a:rPr lang="en-US" sz="1800" dirty="0"/>
              <a:t>Fiscal 02</a:t>
            </a:r>
          </a:p>
          <a:p>
            <a:pPr lvl="1"/>
            <a:r>
              <a:rPr lang="en-US" sz="1600" dirty="0"/>
              <a:t>Component Summary – Balance</a:t>
            </a:r>
          </a:p>
          <a:p>
            <a:r>
              <a:rPr lang="en-US" sz="1800" dirty="0"/>
              <a:t>Fiscal 04</a:t>
            </a:r>
          </a:p>
          <a:p>
            <a:pPr lvl="1"/>
            <a:r>
              <a:rPr lang="en-US" sz="1600" dirty="0"/>
              <a:t>Comparative Account Summary by Object</a:t>
            </a:r>
            <a:endParaRPr lang="en-US" sz="1800" dirty="0"/>
          </a:p>
          <a:p>
            <a:r>
              <a:rPr lang="en-US" sz="1800" dirty="0"/>
              <a:t>Fiscal 16</a:t>
            </a:r>
          </a:p>
          <a:p>
            <a:pPr lvl="1"/>
            <a:r>
              <a:rPr lang="en-US" sz="1600" dirty="0"/>
              <a:t>Account Component Summary - Balance </a:t>
            </a:r>
          </a:p>
          <a:p>
            <a:r>
              <a:rPr lang="en-US" sz="1800" dirty="0"/>
              <a:t>Fiscal 06</a:t>
            </a:r>
          </a:p>
          <a:p>
            <a:pPr lvl="1"/>
            <a:r>
              <a:rPr lang="en-US" sz="1600" dirty="0"/>
              <a:t>Comparative Object Summary</a:t>
            </a:r>
          </a:p>
        </p:txBody>
      </p:sp>
      <p:pic>
        <p:nvPicPr>
          <p:cNvPr id="3074" name="Picture 3" descr="cid:image003.png@01D7E7BD.77B82130">
            <a:extLst>
              <a:ext uri="{FF2B5EF4-FFF2-40B4-BE49-F238E27FC236}">
                <a16:creationId xmlns:a16="http://schemas.microsoft.com/office/drawing/2014/main" id="{A8B8BF33-22B1-479B-87F6-A2FE5A13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2074247"/>
            <a:ext cx="5326254" cy="3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6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03 </a:t>
            </a:r>
            <a:br>
              <a:rPr lang="en-US" dirty="0"/>
            </a:br>
            <a:r>
              <a:rPr lang="en-US" sz="2700" dirty="0"/>
              <a:t>Account Transaction Detail by Object -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4A143-67F7-4853-86C7-F68E8CA9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59426"/>
            <a:ext cx="8522845" cy="37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A6FF7-5C89-4C44-A2D8-CBB97432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56050"/>
            <a:ext cx="8672123" cy="3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Fiscal 04 </a:t>
            </a:r>
            <a:br>
              <a:rPr lang="en-US" dirty="0"/>
            </a:br>
            <a:r>
              <a:rPr lang="en-US" dirty="0"/>
              <a:t>Comparative Account Summary by 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46D9E-EF9B-4EB6-9E74-284E127A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56391"/>
            <a:ext cx="8919871" cy="38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16 </a:t>
            </a:r>
            <a:br>
              <a:rPr lang="en-US" dirty="0"/>
            </a:br>
            <a:r>
              <a:rPr lang="en-US" dirty="0"/>
              <a:t>Account Component Summary - Balance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4B729-85DB-45BA-825F-3194E00B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96750"/>
            <a:ext cx="9655748" cy="2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46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2034</TotalTime>
  <Words>374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NOVA Reporting &amp;  What Fiscal Reports  are Best</vt:lpstr>
      <vt:lpstr>Housekeeping Items </vt:lpstr>
      <vt:lpstr>Agenda</vt:lpstr>
      <vt:lpstr>A Budget Story </vt:lpstr>
      <vt:lpstr>Fiscal Reports</vt:lpstr>
      <vt:lpstr>Fiscal 03  Account Transaction Detail by Object - Balance</vt:lpstr>
      <vt:lpstr>Fiscal 02  Component Summary – Balance</vt:lpstr>
      <vt:lpstr>Fiscal 04  Comparative Account Summary by Object</vt:lpstr>
      <vt:lpstr>Fiscal 16  Account Component Summary - Balance </vt:lpstr>
      <vt:lpstr>Fiscal 06  Comparative Object Summary</vt:lpstr>
      <vt:lpstr>Running or Calling Reports Fiscal 03 - Fiscal 02, Fiscal 16 </vt:lpstr>
      <vt:lpstr>Running or Calling Reports Fiscal 04 &amp; Fiscal 06</vt:lpstr>
      <vt:lpstr>Fiscal 04 &amp; Fiscal 06 Column Specs</vt:lpstr>
      <vt:lpstr>Fiscal 04 – Example Report</vt:lpstr>
      <vt:lpstr>Fiscal 06 – Example Report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Escape Work for You!</dc:title>
  <dc:creator>Dirks, Stephanie</dc:creator>
  <cp:lastModifiedBy>Dirks, Stephanie</cp:lastModifiedBy>
  <cp:revision>31</cp:revision>
  <dcterms:created xsi:type="dcterms:W3CDTF">2021-02-09T21:36:24Z</dcterms:created>
  <dcterms:modified xsi:type="dcterms:W3CDTF">2023-10-10T06:16:59Z</dcterms:modified>
</cp:coreProperties>
</file>