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1" r:id="rId1"/>
  </p:sldMasterIdLst>
  <p:sldIdLst>
    <p:sldId id="256" r:id="rId2"/>
    <p:sldId id="258" r:id="rId3"/>
    <p:sldId id="257" r:id="rId4"/>
    <p:sldId id="260" r:id="rId5"/>
    <p:sldId id="276" r:id="rId6"/>
    <p:sldId id="275"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2FEFCD77-17ED-4AE9-9C65-7B229051BD57}">
          <p14:sldIdLst>
            <p14:sldId id="256"/>
            <p14:sldId id="258"/>
            <p14:sldId id="257"/>
            <p14:sldId id="260"/>
            <p14:sldId id="276"/>
            <p14:sldId id="27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88929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33885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4022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45893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485849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057431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2704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87335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45239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31682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41827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4828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5308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08206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21786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787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1/23/2024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77362543"/>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833" r:id="rId12"/>
    <p:sldLayoutId id="2147483834" r:id="rId13"/>
    <p:sldLayoutId id="2147483835" r:id="rId14"/>
    <p:sldLayoutId id="2147483836" r:id="rId15"/>
    <p:sldLayoutId id="214748383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Sdirks@santarosa.edU"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mailto:Sdirks@santarosa.edU"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42761-6649-4BE4-A545-7F93B7E1D4FC}"/>
              </a:ext>
            </a:extLst>
          </p:cNvPr>
          <p:cNvSpPr>
            <a:spLocks noGrp="1"/>
          </p:cNvSpPr>
          <p:nvPr>
            <p:ph type="ctrTitle"/>
          </p:nvPr>
        </p:nvSpPr>
        <p:spPr/>
        <p:txBody>
          <a:bodyPr>
            <a:normAutofit fontScale="90000"/>
          </a:bodyPr>
          <a:lstStyle/>
          <a:p>
            <a:pPr algn="ctr"/>
            <a:r>
              <a:rPr lang="en-US" b="1" dirty="0"/>
              <a:t>Tuesday Trainings </a:t>
            </a:r>
            <a:br>
              <a:rPr lang="en-US" b="1" dirty="0"/>
            </a:br>
            <a:r>
              <a:rPr lang="en-US" dirty="0"/>
              <a:t>Time to Review Fall Budgets and Start Planning For Year End</a:t>
            </a:r>
          </a:p>
        </p:txBody>
      </p:sp>
      <p:sp>
        <p:nvSpPr>
          <p:cNvPr id="3" name="Subtitle 2">
            <a:extLst>
              <a:ext uri="{FF2B5EF4-FFF2-40B4-BE49-F238E27FC236}">
                <a16:creationId xmlns:a16="http://schemas.microsoft.com/office/drawing/2014/main" id="{716360A2-8AC5-4935-A58A-C39C3E93BDC5}"/>
              </a:ext>
            </a:extLst>
          </p:cNvPr>
          <p:cNvSpPr>
            <a:spLocks noGrp="1"/>
          </p:cNvSpPr>
          <p:nvPr>
            <p:ph type="subTitle" idx="1"/>
          </p:nvPr>
        </p:nvSpPr>
        <p:spPr/>
        <p:txBody>
          <a:bodyPr>
            <a:noAutofit/>
          </a:bodyPr>
          <a:lstStyle/>
          <a:p>
            <a:r>
              <a:rPr lang="en-US" sz="2000" dirty="0"/>
              <a:t>Date: January 23, 2024</a:t>
            </a:r>
          </a:p>
          <a:p>
            <a:r>
              <a:rPr lang="en-US" sz="2000" dirty="0"/>
              <a:t>Time: 1:00 PM</a:t>
            </a:r>
          </a:p>
          <a:p>
            <a:r>
              <a:rPr lang="en-US" sz="2000" dirty="0"/>
              <a:t>Presenter: Stephanie Dirks</a:t>
            </a:r>
          </a:p>
        </p:txBody>
      </p:sp>
    </p:spTree>
    <p:extLst>
      <p:ext uri="{BB962C8B-B14F-4D97-AF65-F5344CB8AC3E}">
        <p14:creationId xmlns:p14="http://schemas.microsoft.com/office/powerpoint/2010/main" val="1058663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4CC51-39B6-424A-9B42-5309BB382D46}"/>
              </a:ext>
            </a:extLst>
          </p:cNvPr>
          <p:cNvSpPr>
            <a:spLocks noGrp="1"/>
          </p:cNvSpPr>
          <p:nvPr>
            <p:ph type="title"/>
          </p:nvPr>
        </p:nvSpPr>
        <p:spPr/>
        <p:txBody>
          <a:bodyPr>
            <a:normAutofit/>
          </a:bodyPr>
          <a:lstStyle/>
          <a:p>
            <a:r>
              <a:rPr lang="en-US" dirty="0"/>
              <a:t>Housekeeping Items</a:t>
            </a:r>
            <a:br>
              <a:rPr lang="en-US" dirty="0"/>
            </a:br>
            <a:endParaRPr lang="en-US" dirty="0"/>
          </a:p>
        </p:txBody>
      </p:sp>
      <p:sp>
        <p:nvSpPr>
          <p:cNvPr id="4" name="Text Placeholder 3">
            <a:extLst>
              <a:ext uri="{FF2B5EF4-FFF2-40B4-BE49-F238E27FC236}">
                <a16:creationId xmlns:a16="http://schemas.microsoft.com/office/drawing/2014/main" id="{6D7EA7E9-F503-4563-8841-089C211258FE}"/>
              </a:ext>
            </a:extLst>
          </p:cNvPr>
          <p:cNvSpPr>
            <a:spLocks noGrp="1"/>
          </p:cNvSpPr>
          <p:nvPr>
            <p:ph idx="1"/>
          </p:nvPr>
        </p:nvSpPr>
        <p:spPr/>
        <p:txBody>
          <a:bodyPr>
            <a:normAutofit/>
          </a:bodyPr>
          <a:lstStyle/>
          <a:p>
            <a:pPr marL="342900" indent="-342900">
              <a:buFont typeface="Arial" panose="020B0604020202020204" pitchFamily="34" charset="0"/>
              <a:buChar char="•"/>
            </a:pPr>
            <a:r>
              <a:rPr lang="en-US" sz="2400" dirty="0"/>
              <a:t>Thank you for attending</a:t>
            </a:r>
          </a:p>
          <a:p>
            <a:pPr marL="342900" indent="-342900">
              <a:buFont typeface="Arial" panose="020B0604020202020204" pitchFamily="34" charset="0"/>
              <a:buChar char="•"/>
            </a:pPr>
            <a:r>
              <a:rPr lang="en-US" sz="2400" dirty="0"/>
              <a:t>This session is being recorded</a:t>
            </a:r>
          </a:p>
          <a:p>
            <a:pPr marL="342900" indent="-342900">
              <a:buFont typeface="Arial" panose="020B0604020202020204" pitchFamily="34" charset="0"/>
              <a:buChar char="•"/>
            </a:pPr>
            <a:r>
              <a:rPr lang="en-US" sz="2400" dirty="0"/>
              <a:t>Please kept yourself on mute unless you are speaking </a:t>
            </a:r>
          </a:p>
          <a:p>
            <a:pPr marL="342900" indent="-342900">
              <a:buFont typeface="Arial" panose="020B0604020202020204" pitchFamily="34" charset="0"/>
              <a:buChar char="•"/>
            </a:pPr>
            <a:r>
              <a:rPr lang="en-US" sz="2400" dirty="0"/>
              <a:t>This presentation is intended as an open conversation, please feel free to ask questions throughout the presentation.</a:t>
            </a:r>
          </a:p>
        </p:txBody>
      </p:sp>
    </p:spTree>
    <p:extLst>
      <p:ext uri="{BB962C8B-B14F-4D97-AF65-F5344CB8AC3E}">
        <p14:creationId xmlns:p14="http://schemas.microsoft.com/office/powerpoint/2010/main" val="2335321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56696-8C4B-4F86-9275-9600F26D418B}"/>
              </a:ext>
            </a:extLst>
          </p:cNvPr>
          <p:cNvSpPr>
            <a:spLocks noGrp="1"/>
          </p:cNvSpPr>
          <p:nvPr>
            <p:ph type="title"/>
          </p:nvPr>
        </p:nvSpPr>
        <p:spPr>
          <a:xfrm>
            <a:off x="853598" y="300831"/>
            <a:ext cx="10245037" cy="1080391"/>
          </a:xfrm>
        </p:spPr>
        <p:txBody>
          <a:bodyPr/>
          <a:lstStyle/>
          <a:p>
            <a:r>
              <a:rPr lang="en-US" dirty="0"/>
              <a:t>Agenda</a:t>
            </a:r>
          </a:p>
        </p:txBody>
      </p:sp>
      <p:sp>
        <p:nvSpPr>
          <p:cNvPr id="10" name="Text Placeholder 4">
            <a:extLst>
              <a:ext uri="{FF2B5EF4-FFF2-40B4-BE49-F238E27FC236}">
                <a16:creationId xmlns:a16="http://schemas.microsoft.com/office/drawing/2014/main" id="{642355D9-503A-4F63-8E83-0D793E94524E}"/>
              </a:ext>
            </a:extLst>
          </p:cNvPr>
          <p:cNvSpPr txBox="1">
            <a:spLocks/>
          </p:cNvSpPr>
          <p:nvPr/>
        </p:nvSpPr>
        <p:spPr>
          <a:xfrm>
            <a:off x="1440499" y="1344604"/>
            <a:ext cx="5366701" cy="2594349"/>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r>
              <a:rPr lang="en-US" dirty="0"/>
              <a:t>A Budget Code Story</a:t>
            </a:r>
          </a:p>
          <a:p>
            <a:r>
              <a:rPr lang="en-US" dirty="0"/>
              <a:t>Start Planning for Year End</a:t>
            </a:r>
          </a:p>
          <a:p>
            <a:r>
              <a:rPr lang="en-US" dirty="0"/>
              <a:t>Reviewing Encumbrances (live)</a:t>
            </a:r>
          </a:p>
          <a:p>
            <a:r>
              <a:rPr lang="en-US" dirty="0"/>
              <a:t>Questions</a:t>
            </a:r>
          </a:p>
        </p:txBody>
      </p:sp>
    </p:spTree>
    <p:extLst>
      <p:ext uri="{BB962C8B-B14F-4D97-AF65-F5344CB8AC3E}">
        <p14:creationId xmlns:p14="http://schemas.microsoft.com/office/powerpoint/2010/main" val="3261448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4CC51-39B6-424A-9B42-5309BB382D46}"/>
              </a:ext>
            </a:extLst>
          </p:cNvPr>
          <p:cNvSpPr>
            <a:spLocks noGrp="1"/>
          </p:cNvSpPr>
          <p:nvPr>
            <p:ph type="title"/>
          </p:nvPr>
        </p:nvSpPr>
        <p:spPr/>
        <p:txBody>
          <a:bodyPr>
            <a:normAutofit/>
          </a:bodyPr>
          <a:lstStyle/>
          <a:p>
            <a:r>
              <a:rPr lang="en-US" dirty="0"/>
              <a:t>A Budget Story</a:t>
            </a:r>
            <a:br>
              <a:rPr lang="en-US" dirty="0"/>
            </a:br>
            <a:endParaRPr lang="en-US" dirty="0"/>
          </a:p>
        </p:txBody>
      </p:sp>
      <p:sp>
        <p:nvSpPr>
          <p:cNvPr id="4" name="Text Placeholder 3">
            <a:extLst>
              <a:ext uri="{FF2B5EF4-FFF2-40B4-BE49-F238E27FC236}">
                <a16:creationId xmlns:a16="http://schemas.microsoft.com/office/drawing/2014/main" id="{6D7EA7E9-F503-4563-8841-089C211258FE}"/>
              </a:ext>
            </a:extLst>
          </p:cNvPr>
          <p:cNvSpPr>
            <a:spLocks noGrp="1"/>
          </p:cNvSpPr>
          <p:nvPr>
            <p:ph idx="1"/>
          </p:nvPr>
        </p:nvSpPr>
        <p:spPr>
          <a:xfrm>
            <a:off x="1419493" y="2015390"/>
            <a:ext cx="9603275" cy="3666953"/>
          </a:xfrm>
        </p:spPr>
        <p:txBody>
          <a:bodyPr>
            <a:normAutofit fontScale="70000" lnSpcReduction="20000"/>
          </a:bodyPr>
          <a:lstStyle/>
          <a:p>
            <a:pPr marL="342900" indent="-342900">
              <a:buFont typeface="Arial" panose="020B0604020202020204" pitchFamily="34" charset="0"/>
              <a:buChar char="•"/>
            </a:pPr>
            <a:r>
              <a:rPr lang="en-US" sz="2400" dirty="0"/>
              <a:t>Every component tells a part of the story</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Fund – almost all are Fund 10 – General Fund</a:t>
            </a:r>
          </a:p>
          <a:p>
            <a:pPr marL="342900" indent="-342900">
              <a:buFont typeface="Arial" panose="020B0604020202020204" pitchFamily="34" charset="0"/>
              <a:buChar char="•"/>
            </a:pPr>
            <a:r>
              <a:rPr lang="en-US" sz="2400" dirty="0"/>
              <a:t>Location – physical location of where the funds are being spent</a:t>
            </a:r>
          </a:p>
          <a:p>
            <a:pPr marL="342900" indent="-342900">
              <a:buFont typeface="Arial" panose="020B0604020202020204" pitchFamily="34" charset="0"/>
              <a:buChar char="•"/>
            </a:pPr>
            <a:r>
              <a:rPr lang="en-US" sz="2400" dirty="0"/>
              <a:t>Responsibility – Who oversees the funds - Dean, VP</a:t>
            </a:r>
          </a:p>
          <a:p>
            <a:pPr marL="342900" indent="-342900">
              <a:buFont typeface="Arial" panose="020B0604020202020204" pitchFamily="34" charset="0"/>
              <a:buChar char="•"/>
            </a:pPr>
            <a:r>
              <a:rPr lang="en-US" sz="2400" dirty="0"/>
              <a:t>Programs that start with a 1XXX are Categorical, 03XX Bill Back Accounts</a:t>
            </a:r>
          </a:p>
          <a:p>
            <a:pPr marL="800100" lvl="1" indent="-342900"/>
            <a:r>
              <a:rPr lang="en-US" sz="2000" dirty="0"/>
              <a:t>Programs that begin with any other number are District</a:t>
            </a:r>
            <a:endParaRPr lang="en-US" sz="2200" dirty="0"/>
          </a:p>
          <a:p>
            <a:pPr marL="342900" indent="-342900">
              <a:buFont typeface="Arial" panose="020B0604020202020204" pitchFamily="34" charset="0"/>
              <a:buChar char="•"/>
            </a:pPr>
            <a:r>
              <a:rPr lang="en-US" sz="2400" dirty="0"/>
              <a:t>Activity Codes – state mandated, gives more information about the use of the funds</a:t>
            </a:r>
          </a:p>
          <a:p>
            <a:pPr marL="342900" indent="-342900">
              <a:buFont typeface="Arial" panose="020B0604020202020204" pitchFamily="34" charset="0"/>
              <a:buChar char="•"/>
            </a:pPr>
            <a:r>
              <a:rPr lang="en-US" sz="2400" dirty="0"/>
              <a:t>Object Code – defines the type of expenditure</a:t>
            </a:r>
          </a:p>
          <a:p>
            <a:pPr marL="800100" lvl="1" indent="-342900"/>
            <a:r>
              <a:rPr lang="en-US" sz="2200" dirty="0"/>
              <a:t>4390 – supplies, 1430 – associate allied, 5210 – staff travel </a:t>
            </a:r>
          </a:p>
        </p:txBody>
      </p:sp>
      <p:pic>
        <p:nvPicPr>
          <p:cNvPr id="1026" name="Picture 4" descr="cid:image002.jpg@01D7E792.4A76CC60">
            <a:extLst>
              <a:ext uri="{FF2B5EF4-FFF2-40B4-BE49-F238E27FC236}">
                <a16:creationId xmlns:a16="http://schemas.microsoft.com/office/drawing/2014/main" id="{3CC142D0-862C-4732-8905-32FB46254AA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1023" b="12975"/>
          <a:stretch/>
        </p:blipFill>
        <p:spPr bwMode="auto">
          <a:xfrm>
            <a:off x="2002086" y="2379305"/>
            <a:ext cx="7762875" cy="419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7818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56696-8C4B-4F86-9275-9600F26D418B}"/>
              </a:ext>
            </a:extLst>
          </p:cNvPr>
          <p:cNvSpPr>
            <a:spLocks noGrp="1"/>
          </p:cNvSpPr>
          <p:nvPr>
            <p:ph type="title"/>
          </p:nvPr>
        </p:nvSpPr>
        <p:spPr/>
        <p:txBody>
          <a:bodyPr>
            <a:normAutofit/>
          </a:bodyPr>
          <a:lstStyle/>
          <a:p>
            <a:r>
              <a:rPr lang="en-US" dirty="0"/>
              <a:t>Start Planning for Year End</a:t>
            </a:r>
          </a:p>
        </p:txBody>
      </p:sp>
      <p:sp>
        <p:nvSpPr>
          <p:cNvPr id="5" name="Content Placeholder 4">
            <a:extLst>
              <a:ext uri="{FF2B5EF4-FFF2-40B4-BE49-F238E27FC236}">
                <a16:creationId xmlns:a16="http://schemas.microsoft.com/office/drawing/2014/main" id="{F3F92EA9-9331-4340-A373-A3B7C52A7802}"/>
              </a:ext>
            </a:extLst>
          </p:cNvPr>
          <p:cNvSpPr>
            <a:spLocks noGrp="1"/>
          </p:cNvSpPr>
          <p:nvPr>
            <p:ph sz="half" idx="1"/>
          </p:nvPr>
        </p:nvSpPr>
        <p:spPr>
          <a:xfrm>
            <a:off x="572006" y="1328616"/>
            <a:ext cx="10502393" cy="4995598"/>
          </a:xfrm>
        </p:spPr>
        <p:txBody>
          <a:bodyPr>
            <a:normAutofit lnSpcReduction="10000"/>
          </a:bodyPr>
          <a:lstStyle/>
          <a:p>
            <a:r>
              <a:rPr lang="en-US" dirty="0"/>
              <a:t>Does your program funding end June 30</a:t>
            </a:r>
            <a:r>
              <a:rPr lang="en-US" baseline="30000" dirty="0"/>
              <a:t>th</a:t>
            </a:r>
            <a:r>
              <a:rPr lang="en-US" dirty="0"/>
              <a:t>, 2024? </a:t>
            </a:r>
          </a:p>
          <a:p>
            <a:pPr lvl="1"/>
            <a:r>
              <a:rPr lang="en-US" dirty="0"/>
              <a:t>If so, please plan accordingly.  Please also notify Stephanie, so we can make the appropriate arrangements.</a:t>
            </a:r>
          </a:p>
          <a:p>
            <a:r>
              <a:rPr lang="en-US" dirty="0"/>
              <a:t>Was your program supposed to end on June 30</a:t>
            </a:r>
            <a:r>
              <a:rPr lang="en-US" baseline="30000" dirty="0"/>
              <a:t>th</a:t>
            </a:r>
            <a:r>
              <a:rPr lang="en-US" dirty="0"/>
              <a:t>, 2024, but you are getting an extension? </a:t>
            </a:r>
          </a:p>
          <a:p>
            <a:pPr lvl="1"/>
            <a:r>
              <a:rPr lang="en-US" dirty="0"/>
              <a:t>If so, please plan accordingly.  Please also notify Stephanie, so we can make the appropriate arrangements.</a:t>
            </a:r>
          </a:p>
          <a:p>
            <a:r>
              <a:rPr lang="en-US" dirty="0"/>
              <a:t>Budget Development Process (March – July) </a:t>
            </a:r>
          </a:p>
          <a:p>
            <a:pPr lvl="1"/>
            <a:r>
              <a:rPr lang="en-US" dirty="0"/>
              <a:t>Step 1: In March Accounting copies and rolls the current 23/24 budget into the 24/25 Fiscal Year</a:t>
            </a:r>
          </a:p>
          <a:p>
            <a:pPr lvl="2"/>
            <a:r>
              <a:rPr lang="en-US" dirty="0"/>
              <a:t>Start to think about any changes that are coming for your program next year.  If you are requesting any responsibility code changes, please bring those to your Vice President. All requests must be received in March to be considered for the 24/25 fiscal year.  </a:t>
            </a:r>
          </a:p>
          <a:p>
            <a:pPr lvl="1"/>
            <a:r>
              <a:rPr lang="en-US" dirty="0"/>
              <a:t>Step 2: Accounting will start to edit The Tentative Budget Draft (March – April)</a:t>
            </a:r>
          </a:p>
          <a:p>
            <a:pPr lvl="2"/>
            <a:r>
              <a:rPr lang="en-US" dirty="0"/>
              <a:t>Please reach out to Stephanie, if you have new programs or changes you anticipate for 24/25.</a:t>
            </a:r>
          </a:p>
          <a:p>
            <a:pPr lvl="2"/>
            <a:r>
              <a:rPr lang="en-US" dirty="0"/>
              <a:t>Departments/Programs will be given the opportunity to view and make changes to their budgets during the Adopted Budget Development process (May – July). </a:t>
            </a:r>
          </a:p>
          <a:p>
            <a:pPr lvl="2"/>
            <a:r>
              <a:rPr lang="en-US" dirty="0"/>
              <a:t>If you would like to review your budget prior, please reach out to Stephanie to set up an appointment. </a:t>
            </a:r>
          </a:p>
        </p:txBody>
      </p:sp>
      <p:sp>
        <p:nvSpPr>
          <p:cNvPr id="4" name="Content Placeholder 4">
            <a:extLst>
              <a:ext uri="{FF2B5EF4-FFF2-40B4-BE49-F238E27FC236}">
                <a16:creationId xmlns:a16="http://schemas.microsoft.com/office/drawing/2014/main" id="{A97A5BF7-4728-4D6E-A954-5B0E6873C3D7}"/>
              </a:ext>
            </a:extLst>
          </p:cNvPr>
          <p:cNvSpPr txBox="1">
            <a:spLocks/>
          </p:cNvSpPr>
          <p:nvPr/>
        </p:nvSpPr>
        <p:spPr>
          <a:xfrm>
            <a:off x="1332632" y="6324214"/>
            <a:ext cx="10914076" cy="698766"/>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r>
              <a:rPr lang="en-US" dirty="0"/>
              <a:t>Please email Stephanie at </a:t>
            </a:r>
            <a:r>
              <a:rPr lang="en-US" dirty="0" err="1">
                <a:solidFill>
                  <a:srgbClr val="002060"/>
                </a:solidFill>
                <a:hlinkClick r:id="rId2">
                  <a:extLst>
                    <a:ext uri="{A12FA001-AC4F-418D-AE19-62706E023703}">
                      <ahyp:hlinkClr xmlns:ahyp="http://schemas.microsoft.com/office/drawing/2018/hyperlinkcolor" val="tx"/>
                    </a:ext>
                  </a:extLst>
                </a:hlinkClick>
              </a:rPr>
              <a:t>Sdirks@santarosa.edU</a:t>
            </a:r>
            <a:r>
              <a:rPr lang="en-US" dirty="0">
                <a:solidFill>
                  <a:srgbClr val="002060"/>
                </a:solidFill>
              </a:rPr>
              <a:t> </a:t>
            </a:r>
            <a:r>
              <a:rPr lang="en-US" dirty="0"/>
              <a:t>if you have any questions.</a:t>
            </a:r>
          </a:p>
          <a:p>
            <a:endParaRPr lang="en-US" dirty="0"/>
          </a:p>
        </p:txBody>
      </p:sp>
    </p:spTree>
    <p:extLst>
      <p:ext uri="{BB962C8B-B14F-4D97-AF65-F5344CB8AC3E}">
        <p14:creationId xmlns:p14="http://schemas.microsoft.com/office/powerpoint/2010/main" val="2981461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56696-8C4B-4F86-9275-9600F26D418B}"/>
              </a:ext>
            </a:extLst>
          </p:cNvPr>
          <p:cNvSpPr>
            <a:spLocks noGrp="1"/>
          </p:cNvSpPr>
          <p:nvPr>
            <p:ph type="title"/>
          </p:nvPr>
        </p:nvSpPr>
        <p:spPr/>
        <p:txBody>
          <a:bodyPr>
            <a:normAutofit/>
          </a:bodyPr>
          <a:lstStyle/>
          <a:p>
            <a:r>
              <a:rPr lang="en-US" dirty="0"/>
              <a:t>Q&amp;A</a:t>
            </a:r>
            <a:endParaRPr lang="en-US" sz="2700" dirty="0"/>
          </a:p>
        </p:txBody>
      </p:sp>
      <p:sp>
        <p:nvSpPr>
          <p:cNvPr id="5" name="Content Placeholder 4">
            <a:extLst>
              <a:ext uri="{FF2B5EF4-FFF2-40B4-BE49-F238E27FC236}">
                <a16:creationId xmlns:a16="http://schemas.microsoft.com/office/drawing/2014/main" id="{F3F92EA9-9331-4340-A373-A3B7C52A7802}"/>
              </a:ext>
            </a:extLst>
          </p:cNvPr>
          <p:cNvSpPr>
            <a:spLocks noGrp="1"/>
          </p:cNvSpPr>
          <p:nvPr>
            <p:ph sz="half" idx="1"/>
          </p:nvPr>
        </p:nvSpPr>
        <p:spPr>
          <a:xfrm>
            <a:off x="1447331" y="2010879"/>
            <a:ext cx="4248794" cy="698766"/>
          </a:xfrm>
        </p:spPr>
        <p:txBody>
          <a:bodyPr/>
          <a:lstStyle/>
          <a:p>
            <a:r>
              <a:rPr lang="en-US" dirty="0"/>
              <a:t>Any Questions?</a:t>
            </a:r>
          </a:p>
          <a:p>
            <a:endParaRPr lang="en-US" dirty="0"/>
          </a:p>
        </p:txBody>
      </p:sp>
      <p:sp>
        <p:nvSpPr>
          <p:cNvPr id="4" name="Content Placeholder 4">
            <a:extLst>
              <a:ext uri="{FF2B5EF4-FFF2-40B4-BE49-F238E27FC236}">
                <a16:creationId xmlns:a16="http://schemas.microsoft.com/office/drawing/2014/main" id="{A97A5BF7-4728-4D6E-A954-5B0E6873C3D7}"/>
              </a:ext>
            </a:extLst>
          </p:cNvPr>
          <p:cNvSpPr txBox="1">
            <a:spLocks/>
          </p:cNvSpPr>
          <p:nvPr/>
        </p:nvSpPr>
        <p:spPr>
          <a:xfrm>
            <a:off x="1277924" y="5909999"/>
            <a:ext cx="10914076" cy="698766"/>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r>
              <a:rPr lang="en-US" dirty="0"/>
              <a:t>Please email Stephanie at </a:t>
            </a:r>
            <a:r>
              <a:rPr lang="en-US" dirty="0" err="1">
                <a:solidFill>
                  <a:srgbClr val="002060"/>
                </a:solidFill>
                <a:hlinkClick r:id="rId2">
                  <a:extLst>
                    <a:ext uri="{A12FA001-AC4F-418D-AE19-62706E023703}">
                      <ahyp:hlinkClr xmlns:ahyp="http://schemas.microsoft.com/office/drawing/2018/hyperlinkcolor" val="tx"/>
                    </a:ext>
                  </a:extLst>
                </a:hlinkClick>
              </a:rPr>
              <a:t>Sdirks@santarosa.edU</a:t>
            </a:r>
            <a:r>
              <a:rPr lang="en-US" dirty="0">
                <a:solidFill>
                  <a:srgbClr val="002060"/>
                </a:solidFill>
              </a:rPr>
              <a:t> </a:t>
            </a:r>
            <a:r>
              <a:rPr lang="en-US" dirty="0"/>
              <a:t>if you have any questions.</a:t>
            </a:r>
          </a:p>
          <a:p>
            <a:endParaRPr lang="en-US" dirty="0"/>
          </a:p>
        </p:txBody>
      </p:sp>
    </p:spTree>
    <p:extLst>
      <p:ext uri="{BB962C8B-B14F-4D97-AF65-F5344CB8AC3E}">
        <p14:creationId xmlns:p14="http://schemas.microsoft.com/office/powerpoint/2010/main" val="2009396767"/>
      </p:ext>
    </p:extLst>
  </p:cSld>
  <p:clrMapOvr>
    <a:masterClrMapping/>
  </p:clrMapOvr>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TM02900688[[fn=Facet]]</Template>
  <TotalTime>3530</TotalTime>
  <Words>452</Words>
  <Application>Microsoft Office PowerPoint</Application>
  <PresentationFormat>Widescreen</PresentationFormat>
  <Paragraphs>42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Tuesday Trainings  Time to Review Fall Budgets and Start Planning For Year End</vt:lpstr>
      <vt:lpstr>Housekeeping Items </vt:lpstr>
      <vt:lpstr>Agenda</vt:lpstr>
      <vt:lpstr>A Budget Story </vt:lpstr>
      <vt:lpstr>Start Planning for Year End</vt:lpstr>
      <vt:lpstr>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Make Escape Work for You!</dc:title>
  <dc:creator>Dirks, Stephanie</dc:creator>
  <cp:lastModifiedBy>Dirks, Stephanie</cp:lastModifiedBy>
  <cp:revision>61</cp:revision>
  <dcterms:created xsi:type="dcterms:W3CDTF">2021-02-09T21:36:24Z</dcterms:created>
  <dcterms:modified xsi:type="dcterms:W3CDTF">2024-01-24T16:28:00Z</dcterms:modified>
</cp:coreProperties>
</file>