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sldIdLst>
    <p:sldId id="256" r:id="rId2"/>
    <p:sldId id="258" r:id="rId3"/>
    <p:sldId id="257" r:id="rId4"/>
    <p:sldId id="299" r:id="rId5"/>
    <p:sldId id="313" r:id="rId6"/>
    <p:sldId id="314" r:id="rId7"/>
    <p:sldId id="315" r:id="rId8"/>
    <p:sldId id="260" r:id="rId9"/>
    <p:sldId id="312" r:id="rId10"/>
    <p:sldId id="298" r:id="rId11"/>
    <p:sldId id="302" r:id="rId12"/>
    <p:sldId id="301" r:id="rId13"/>
    <p:sldId id="297" r:id="rId14"/>
    <p:sldId id="303" r:id="rId15"/>
    <p:sldId id="304" r:id="rId16"/>
    <p:sldId id="293" r:id="rId17"/>
    <p:sldId id="295" r:id="rId18"/>
    <p:sldId id="306" r:id="rId19"/>
    <p:sldId id="296" r:id="rId20"/>
    <p:sldId id="305" r:id="rId21"/>
    <p:sldId id="307" r:id="rId22"/>
    <p:sldId id="308" r:id="rId23"/>
    <p:sldId id="309" r:id="rId24"/>
    <p:sldId id="310" r:id="rId25"/>
    <p:sldId id="31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FEFCD77-17ED-4AE9-9C65-7B229051BD57}">
          <p14:sldIdLst>
            <p14:sldId id="256"/>
            <p14:sldId id="258"/>
            <p14:sldId id="257"/>
            <p14:sldId id="299"/>
            <p14:sldId id="313"/>
            <p14:sldId id="314"/>
            <p14:sldId id="315"/>
            <p14:sldId id="260"/>
            <p14:sldId id="312"/>
            <p14:sldId id="298"/>
            <p14:sldId id="302"/>
            <p14:sldId id="301"/>
            <p14:sldId id="297"/>
            <p14:sldId id="303"/>
            <p14:sldId id="304"/>
            <p14:sldId id="293"/>
            <p14:sldId id="295"/>
            <p14:sldId id="306"/>
            <p14:sldId id="296"/>
            <p14:sldId id="305"/>
            <p14:sldId id="307"/>
            <p14:sldId id="308"/>
            <p14:sldId id="309"/>
            <p14:sldId id="310"/>
            <p14:sldId id="31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2" autoAdjust="0"/>
    <p:restoredTop sz="96730" autoAdjust="0"/>
  </p:normalViewPr>
  <p:slideViewPr>
    <p:cSldViewPr snapToGrid="0">
      <p:cViewPr varScale="1">
        <p:scale>
          <a:sx n="123" d="100"/>
          <a:sy n="123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2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6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2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8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0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8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2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oreilly@santarosa.edu" TargetMode="External"/><Relationship Id="rId2" Type="http://schemas.openxmlformats.org/officeDocument/2006/relationships/hyperlink" Target="mailto:Sdirks@santarosa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Sdirks@santarosa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2761-6649-4BE4-A545-7F93B7E1D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12" y="870920"/>
            <a:ext cx="10730204" cy="2478770"/>
          </a:xfrm>
        </p:spPr>
        <p:txBody>
          <a:bodyPr>
            <a:normAutofit/>
          </a:bodyPr>
          <a:lstStyle/>
          <a:p>
            <a:pPr algn="ctr"/>
            <a:r>
              <a:rPr lang="en-US" sz="6700" b="1"/>
              <a:t>Tuesday Trainings</a:t>
            </a:r>
            <a:br>
              <a:rPr lang="en-US" sz="6700" b="1" dirty="0"/>
            </a:br>
            <a:br>
              <a:rPr lang="en-US" sz="5000" b="1" dirty="0"/>
            </a:br>
            <a:r>
              <a:rPr lang="en-US" sz="6600" b="1" dirty="0"/>
              <a:t>Adopted Budget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360A2-8AC5-4935-A58A-C39C3E93B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Date: September 18</a:t>
            </a:r>
            <a:r>
              <a:rPr lang="en-US" sz="2000" baseline="30000" dirty="0"/>
              <a:t>th</a:t>
            </a:r>
            <a:r>
              <a:rPr lang="en-US" sz="2000" dirty="0"/>
              <a:t> 2023</a:t>
            </a:r>
          </a:p>
          <a:p>
            <a:r>
              <a:rPr lang="en-US" sz="2000" dirty="0"/>
              <a:t>Time: 1:00 PM</a:t>
            </a:r>
          </a:p>
          <a:p>
            <a:r>
              <a:rPr lang="en-US" sz="2000" dirty="0"/>
              <a:t>Presenter: Stephanie Dirks</a:t>
            </a:r>
          </a:p>
        </p:txBody>
      </p:sp>
    </p:spTree>
    <p:extLst>
      <p:ext uri="{BB962C8B-B14F-4D97-AF65-F5344CB8AC3E}">
        <p14:creationId xmlns:p14="http://schemas.microsoft.com/office/powerpoint/2010/main" val="105866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3093-DE3C-4EAC-87C8-B8B4BD44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668486" cy="1145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Fiscal 02 </a:t>
            </a:r>
            <a:br>
              <a:rPr lang="en-US" dirty="0"/>
            </a:br>
            <a:r>
              <a:rPr lang="en-US" dirty="0"/>
              <a:t>Component Summary – Balance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71438-546E-47FE-8B72-EC32AA4F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53" y="1351144"/>
            <a:ext cx="8885836" cy="48665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1A3943-8342-442B-ADE0-9EB04750DA4D}"/>
              </a:ext>
            </a:extLst>
          </p:cNvPr>
          <p:cNvSpPr/>
          <p:nvPr/>
        </p:nvSpPr>
        <p:spPr>
          <a:xfrm>
            <a:off x="156111" y="3008957"/>
            <a:ext cx="2733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1000-7000s are expenditure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8000s are Revenue</a:t>
            </a:r>
          </a:p>
        </p:txBody>
      </p:sp>
    </p:spTree>
    <p:extLst>
      <p:ext uri="{BB962C8B-B14F-4D97-AF65-F5344CB8AC3E}">
        <p14:creationId xmlns:p14="http://schemas.microsoft.com/office/powerpoint/2010/main" val="311156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3093-DE3C-4EAC-87C8-B8B4BD44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Fiscal 02 </a:t>
            </a:r>
            <a:br>
              <a:rPr lang="en-US" dirty="0"/>
            </a:br>
            <a:r>
              <a:rPr lang="en-US" dirty="0"/>
              <a:t>Component Summary –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6578D-DD6F-4AF3-AD16-26DC4A2DE1A5}"/>
              </a:ext>
            </a:extLst>
          </p:cNvPr>
          <p:cNvSpPr/>
          <p:nvPr/>
        </p:nvSpPr>
        <p:spPr>
          <a:xfrm>
            <a:off x="233515" y="1737360"/>
            <a:ext cx="2548431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Adopted Budget will always remain the same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Revised Budget is your budget that is reflecting any budget transfers submitted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Account balance is the Revised Budget, minus Encumbered, minus Expensed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616B1-CE0B-4DFF-9837-33FFCDBEA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54" y="1914041"/>
            <a:ext cx="8896977" cy="37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0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269350"/>
            <a:ext cx="2977838" cy="1450757"/>
          </a:xfrm>
        </p:spPr>
        <p:txBody>
          <a:bodyPr/>
          <a:lstStyle/>
          <a:p>
            <a:r>
              <a:rPr lang="en-US" dirty="0"/>
              <a:t>Healthy Budget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015390"/>
            <a:ext cx="2872596" cy="36669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Carryover is listed as an 8000s with the resp 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Account Balance, look for negative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component needs to be positive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F61E57-9419-4BE0-B4DD-DBD4C7DC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37" y="526943"/>
            <a:ext cx="8565406" cy="47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2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38024"/>
            <a:ext cx="3717985" cy="1897810"/>
          </a:xfrm>
        </p:spPr>
        <p:txBody>
          <a:bodyPr>
            <a:normAutofit fontScale="90000"/>
          </a:bodyPr>
          <a:lstStyle/>
          <a:p>
            <a:r>
              <a:rPr lang="en-US" dirty="0"/>
              <a:t>Encumbered Funds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94294"/>
            <a:ext cx="3148641" cy="427870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Contract/faculty (11XX, 12XX, 21XX, 22XX) have “Salary Encumbrance”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Hourly staff have PAFs, PAFs are manually encumbered and </a:t>
            </a:r>
            <a:r>
              <a:rPr lang="en-US" sz="2400" i="1" dirty="0"/>
              <a:t>should</a:t>
            </a:r>
            <a:r>
              <a:rPr lang="en-US" sz="2400" dirty="0"/>
              <a:t> automatically disencumber when funds are expended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Employees (236X) are not encumbered.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B291E-28B2-4094-9A7A-CD7B5268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08" y="138024"/>
            <a:ext cx="8698302" cy="2114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6FCB6-A99A-42DD-AAA7-6822775B8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698" y="4547181"/>
            <a:ext cx="8698302" cy="2172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20D5C-5B1E-4FB2-BD18-A45CA1E1B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698" y="2395924"/>
            <a:ext cx="8398264" cy="22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0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20771"/>
            <a:ext cx="9273396" cy="2061712"/>
          </a:xfrm>
        </p:spPr>
        <p:txBody>
          <a:bodyPr>
            <a:normAutofit/>
          </a:bodyPr>
          <a:lstStyle/>
          <a:p>
            <a:r>
              <a:rPr lang="en-US" dirty="0"/>
              <a:t>Request to Disencumber Funds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94294"/>
            <a:ext cx="3108878" cy="4278702"/>
          </a:xfrm>
        </p:spPr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r>
              <a:rPr lang="en-US" dirty="0"/>
              <a:t>Review all of your Summer PAFs and email me to disencumber any PAFs that were not fully expended. </a:t>
            </a:r>
          </a:p>
          <a:p>
            <a:pPr lvl="1"/>
            <a:r>
              <a:rPr lang="en-US" dirty="0"/>
              <a:t>To do so, please email me the following information:</a:t>
            </a:r>
          </a:p>
          <a:p>
            <a:pPr lvl="2"/>
            <a:r>
              <a:rPr lang="en-US" u="sng" dirty="0"/>
              <a:t>PAF Number and Name</a:t>
            </a:r>
            <a:r>
              <a:rPr lang="en-US" dirty="0"/>
              <a:t> (if not a Master PAF)</a:t>
            </a:r>
          </a:p>
          <a:p>
            <a:pPr lvl="2"/>
            <a:r>
              <a:rPr lang="en-US" u="sng" dirty="0"/>
              <a:t>The Budget Code</a:t>
            </a:r>
            <a:r>
              <a:rPr lang="en-US" dirty="0"/>
              <a:t> for the PAF</a:t>
            </a:r>
          </a:p>
          <a:p>
            <a:pPr lvl="2"/>
            <a:r>
              <a:rPr lang="en-US" dirty="0"/>
              <a:t> The </a:t>
            </a:r>
            <a:r>
              <a:rPr lang="en-US" u="sng" dirty="0"/>
              <a:t>unused amount</a:t>
            </a:r>
            <a:r>
              <a:rPr lang="en-US" dirty="0"/>
              <a:t> to be disencumbered</a:t>
            </a:r>
          </a:p>
          <a:p>
            <a:pPr lvl="3"/>
            <a:r>
              <a:rPr lang="en-US" dirty="0"/>
              <a:t>EX: </a:t>
            </a:r>
            <a:r>
              <a:rPr lang="en-US" dirty="0" err="1"/>
              <a:t>Kaasch</a:t>
            </a:r>
            <a:r>
              <a:rPr lang="en-US" dirty="0"/>
              <a:t> PAF 23-5217</a:t>
            </a:r>
          </a:p>
          <a:p>
            <a:pPr lvl="3"/>
            <a:r>
              <a:rPr lang="en-US" dirty="0"/>
              <a:t>10-00-80-1593-6480-2330.00</a:t>
            </a:r>
          </a:p>
          <a:p>
            <a:pPr lvl="3"/>
            <a:r>
              <a:rPr lang="en-US" dirty="0"/>
              <a:t>$1,320.00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020D5C-5B1E-4FB2-BD18-A45CA1E1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97" y="1999711"/>
            <a:ext cx="8398264" cy="2201353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9875ED-4671-4F4A-B71C-7433CEA4825F}"/>
              </a:ext>
            </a:extLst>
          </p:cNvPr>
          <p:cNvSpPr txBox="1">
            <a:spLocks/>
          </p:cNvSpPr>
          <p:nvPr/>
        </p:nvSpPr>
        <p:spPr>
          <a:xfrm>
            <a:off x="3533460" y="3637471"/>
            <a:ext cx="8318739" cy="251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578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62311"/>
            <a:ext cx="4364966" cy="2061712"/>
          </a:xfrm>
        </p:spPr>
        <p:txBody>
          <a:bodyPr>
            <a:normAutofit/>
          </a:bodyPr>
          <a:lstStyle/>
          <a:p>
            <a:r>
              <a:rPr lang="en-US" dirty="0"/>
              <a:t>Pay 10C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794294"/>
            <a:ext cx="3108878" cy="4278702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/>
            <a:r>
              <a:rPr lang="en-US" dirty="0"/>
              <a:t>To compare how many hours have been expended, pull a Pay 10C report.</a:t>
            </a:r>
          </a:p>
          <a:p>
            <a:pPr lvl="1"/>
            <a:r>
              <a:rPr lang="en-US" dirty="0"/>
              <a:t>Search by employee number, and/or by the program.</a:t>
            </a:r>
          </a:p>
          <a:p>
            <a:pPr lvl="1"/>
            <a:r>
              <a:rPr lang="en-US" dirty="0"/>
              <a:t>Compare the number of hours paid to the number of hours submitted.  </a:t>
            </a:r>
          </a:p>
          <a:p>
            <a:pPr lvl="1"/>
            <a:r>
              <a:rPr lang="en-US" dirty="0"/>
              <a:t>If all the hours have been PAID, email me to disencumber the remaining funds.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9875ED-4671-4F4A-B71C-7433CEA4825F}"/>
              </a:ext>
            </a:extLst>
          </p:cNvPr>
          <p:cNvSpPr txBox="1">
            <a:spLocks/>
          </p:cNvSpPr>
          <p:nvPr/>
        </p:nvSpPr>
        <p:spPr>
          <a:xfrm>
            <a:off x="3533460" y="3637471"/>
            <a:ext cx="8318739" cy="251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01168" lvl="1" indent="0">
              <a:buFont typeface="Calibri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3CEA1-08A6-4843-880A-1DDE0B35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"/>
          <a:stretch/>
        </p:blipFill>
        <p:spPr>
          <a:xfrm>
            <a:off x="3797085" y="254584"/>
            <a:ext cx="8049858" cy="64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9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286603"/>
            <a:ext cx="5725064" cy="1450757"/>
          </a:xfrm>
        </p:spPr>
        <p:txBody>
          <a:bodyPr/>
          <a:lstStyle/>
          <a:p>
            <a:r>
              <a:rPr lang="en-US" dirty="0"/>
              <a:t>Adopted Budget Account Look Up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3" y="2015390"/>
            <a:ext cx="3437179" cy="36669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 Finance, Select “Accounts”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Search Criteria, add in a component to search and a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Then Select “Go” in the upper left hand corner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Pro-Tip</a:t>
            </a:r>
            <a:r>
              <a:rPr lang="en-US" sz="2400" dirty="0"/>
              <a:t>: Use the “Has Transactions” Filter &amp; Add in Object 1-7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24164-4E52-4A63-A07F-F74C1C2B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518" y="286603"/>
            <a:ext cx="2114550" cy="507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96822-4F79-4D87-9656-36EC1575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225" y="286603"/>
            <a:ext cx="3322282" cy="59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3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6" y="269351"/>
            <a:ext cx="10867967" cy="725378"/>
          </a:xfrm>
        </p:spPr>
        <p:txBody>
          <a:bodyPr/>
          <a:lstStyle/>
          <a:p>
            <a:r>
              <a:rPr lang="en-US" dirty="0"/>
              <a:t>Accounts – “Account Look Up”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5029810"/>
            <a:ext cx="7706312" cy="1068773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Limited to 1-7 Object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The Account balance is the Revised Budget, minus Encumbered, minus Expensed.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In the Account Balance, look for items in 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The component needs to be positive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8A30D-EBD8-477B-ADEE-E773AF3A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11" y="994728"/>
            <a:ext cx="9867254" cy="3779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1ECF6-6FEF-4B50-81D0-22837A14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578" y="2084159"/>
            <a:ext cx="3915297" cy="37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1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B882-9E0D-45B4-8AD7-51AD54F6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017520" cy="1450757"/>
          </a:xfrm>
        </p:spPr>
        <p:txBody>
          <a:bodyPr/>
          <a:lstStyle/>
          <a:p>
            <a:r>
              <a:rPr lang="en-US" dirty="0"/>
              <a:t>Unhealthy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F069-4357-423D-B2B3-2CCEC932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8" y="1845734"/>
            <a:ext cx="301752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 1: Overall Account Balance is positive - Budget Transfers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 2: Overall Account Balance is negative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balance the budget, a credit was placed in the 7910 account.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Once the PAF for 2110 is corrected, those funds will need to be transferred to 7910 to clear the negative.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4D3F6-7C66-4D61-86D6-39855E77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9101"/>
            <a:ext cx="6915150" cy="354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1EA04-63DB-4C7F-9D67-93CF654A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29903"/>
            <a:ext cx="7729775" cy="26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38024"/>
            <a:ext cx="3441939" cy="2260120"/>
          </a:xfrm>
        </p:spPr>
        <p:txBody>
          <a:bodyPr>
            <a:normAutofit/>
          </a:bodyPr>
          <a:lstStyle/>
          <a:p>
            <a:r>
              <a:rPr lang="en-US" dirty="0"/>
              <a:t>Drill Down in Account </a:t>
            </a:r>
            <a:br>
              <a:rPr lang="en-US" dirty="0"/>
            </a:br>
            <a:r>
              <a:rPr lang="en-US" dirty="0"/>
              <a:t>Look 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458528"/>
            <a:ext cx="3441939" cy="361446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Drill down to the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whole component just needs to be in the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EX: 5300 is in the red, but overall the 5000s component has $36,873.28.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budget transfer is </a:t>
            </a:r>
            <a:r>
              <a:rPr lang="en-US" sz="2400" i="1" dirty="0"/>
              <a:t>not</a:t>
            </a:r>
            <a:r>
              <a:rPr lang="en-US" sz="2400" dirty="0"/>
              <a:t> </a:t>
            </a:r>
            <a:r>
              <a:rPr lang="en-US" sz="2400" i="1" dirty="0"/>
              <a:t>required</a:t>
            </a:r>
            <a:r>
              <a:rPr lang="en-US" sz="2400" dirty="0"/>
              <a:t>, as long as the component is positive.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9714F-CAC7-4AE7-BECF-54AABE73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19" y="0"/>
            <a:ext cx="3273586" cy="5969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469DA-7ECF-4927-9BA9-640678187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5" y="2850132"/>
            <a:ext cx="82962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Thank you for attending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session is being recorded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Please kept yourself on mute unless you are speaking </a:t>
            </a:r>
          </a:p>
        </p:txBody>
      </p:sp>
    </p:spTree>
    <p:extLst>
      <p:ext uri="{BB962C8B-B14F-4D97-AF65-F5344CB8AC3E}">
        <p14:creationId xmlns:p14="http://schemas.microsoft.com/office/powerpoint/2010/main" val="233532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C507-CADF-43B7-96B0-8822F5D4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Management Tool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59D45FB-08DD-4E12-A27A-435BAB1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8" y="4390845"/>
            <a:ext cx="10524226" cy="19754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an optional workbook, to assist departments with your projections and overall budget management.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the Blue Highlighted Areas in the workbook are unlocked, so those are the only fields you need to enter information into, once you have copied in the Escape Grid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DA57-A8BC-456E-A9FA-927FB67F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106"/>
            <a:ext cx="12192000" cy="24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C507-CADF-43B7-96B0-8822F5D4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09" y="355614"/>
            <a:ext cx="3448841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Management Tool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59D45FB-08DD-4E12-A27A-435BAB1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912093"/>
            <a:ext cx="4097547" cy="428167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Account Look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Leave object blank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“Go”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it is Displayed, select “Grid”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Then Select “Export”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Excel temp file will populate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B2 through the end of the data, then 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the workbook, select A14 and paste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CF857-F622-4B87-BC16-8C5835FBD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868" y="111868"/>
            <a:ext cx="3067050" cy="1800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3BED2-64E5-4EE6-B79F-C829D62E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79" y="0"/>
            <a:ext cx="3242273" cy="2553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BA7FA-935A-4E95-A59F-66A5CCA40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36" y="2553790"/>
            <a:ext cx="7353300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8B620-6B7E-421B-B100-7550CBB13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911" y="5324475"/>
            <a:ext cx="73723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48B6-AD32-4755-A359-BB180FA2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Management Tool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8F9D32-568F-4237-A3C2-497BFD05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7" y="5218981"/>
            <a:ext cx="11826815" cy="11473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Almost there!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BD54C-4C93-4ABE-930B-CB6E2DEB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505"/>
            <a:ext cx="12192000" cy="36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48B6-AD32-4755-A359-BB180FA2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" y="372868"/>
            <a:ext cx="6951165" cy="725378"/>
          </a:xfrm>
        </p:spPr>
        <p:txBody>
          <a:bodyPr>
            <a:normAutofit/>
          </a:bodyPr>
          <a:lstStyle/>
          <a:p>
            <a:r>
              <a:rPr lang="en-US" dirty="0"/>
              <a:t>Budget Management Tool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8F9D32-568F-4237-A3C2-497BFD05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7" y="5218981"/>
            <a:ext cx="11826815" cy="11473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enable calculations, select column S, then in the “Data” tab, select “Text to Columns” then “Finish”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7ADE2-87CE-4ECB-BFE5-9517B061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51" y="1098245"/>
            <a:ext cx="9595449" cy="39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48B6-AD32-4755-A359-BB180FA2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" y="372868"/>
            <a:ext cx="7296221" cy="725378"/>
          </a:xfrm>
        </p:spPr>
        <p:txBody>
          <a:bodyPr>
            <a:normAutofit/>
          </a:bodyPr>
          <a:lstStyle/>
          <a:p>
            <a:r>
              <a:rPr lang="en-US" dirty="0"/>
              <a:t>Budget Management Tool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8F9D32-568F-4237-A3C2-497BFD05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59" y="4158403"/>
            <a:ext cx="11826815" cy="11473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 your workbook is ready for your projections and budget transfer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highlighted blue columns, you can enter in your projections.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C06CB-7AB9-4E70-BD19-518CC4A9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246"/>
            <a:ext cx="12192000" cy="29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6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48B6-AD32-4755-A359-BB180FA2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" y="372868"/>
            <a:ext cx="7296221" cy="725378"/>
          </a:xfrm>
        </p:spPr>
        <p:txBody>
          <a:bodyPr>
            <a:normAutofit/>
          </a:bodyPr>
          <a:lstStyle/>
          <a:p>
            <a:r>
              <a:rPr lang="en-US" dirty="0"/>
              <a:t>Budget Management Tool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8F9D32-568F-4237-A3C2-497BFD05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59" y="5186097"/>
            <a:ext cx="11826815" cy="114731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EX: Add $3000 PAF to 2330, the Benefit Calculator will estimate, you will need an additional $280.20 to cover the benefits.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Looking at your overall budget, you can see your original balance was $201K, with the new PAF, you have a new remaining balance of $198K, so this projection is </a:t>
            </a:r>
            <a:r>
              <a:rPr lang="en-US" sz="2400"/>
              <a:t>within budget.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5A101-BAE2-4FA1-8C0E-6E46DFB4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098246"/>
            <a:ext cx="114966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3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05" y="0"/>
            <a:ext cx="5164920" cy="106540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Budget Transfers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EF5B6-AB10-4E15-831F-9EC9EE30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55" y="138418"/>
            <a:ext cx="5784453" cy="6581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C8DA6-EFA4-4725-BE83-E0C81DE5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42" y="1157681"/>
            <a:ext cx="4642952" cy="55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1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95" y="264728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Transferring of funds from one object code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200" dirty="0"/>
              <a:t>- Transfers need to be within the same program.</a:t>
            </a:r>
            <a:br>
              <a:rPr lang="en-US" dirty="0"/>
            </a:br>
            <a:br>
              <a:rPr lang="en-US" dirty="0">
                <a:latin typeface="+mn-lt"/>
              </a:rPr>
            </a:br>
            <a:r>
              <a:rPr lang="en-US" sz="2200" dirty="0">
                <a:latin typeface="+mn-lt"/>
              </a:rPr>
              <a:t>-</a:t>
            </a:r>
            <a:r>
              <a:rPr lang="en-US" sz="2000" dirty="0">
                <a:latin typeface="+mn-lt"/>
              </a:rPr>
              <a:t>Add in a comment that will assist in understanding the Transfer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Align Budget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Budget for Contract XZY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EX: Spring 2022 Budget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90D1F-60AB-4550-BC10-89C8556A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90" y="514350"/>
            <a:ext cx="8077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2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66320"/>
            <a:ext cx="3661795" cy="519278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type in the budget code, you can enter in a portion and then select the Arrow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-You can check the current balance from the Arrow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Budget Transfers must be within the same program</a:t>
            </a: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A6F8F-033C-47A4-B4CA-F0C9A9EE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57" y="344603"/>
            <a:ext cx="82010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2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16" y="156911"/>
            <a:ext cx="3661795" cy="5192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Budget Transfers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Negative for the decrease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Positive for the increase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budget increase must be the same program, in the example, the program is 0000.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Once complete, go up to Tasks and Submit</a:t>
            </a: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863A2-4B0C-435F-8359-3EF41BC6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03" y="1371438"/>
            <a:ext cx="7449949" cy="5367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713E9-0971-4FF9-99EB-BF3EF7AC7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01" y="156911"/>
            <a:ext cx="5515745" cy="1095528"/>
          </a:xfrm>
          <a:prstGeom prst="rect">
            <a:avLst/>
          </a:prstGeom>
        </p:spPr>
      </p:pic>
      <p:pic>
        <p:nvPicPr>
          <p:cNvPr id="6" name="Picture 4" descr="cid:image002.jpg@01D7E792.4A76CC60">
            <a:extLst>
              <a:ext uri="{FF2B5EF4-FFF2-40B4-BE49-F238E27FC236}">
                <a16:creationId xmlns:a16="http://schemas.microsoft.com/office/drawing/2014/main" id="{70A57425-D60C-495E-A3E4-64C375E5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869572" y="5897461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41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98" y="300831"/>
            <a:ext cx="10245037" cy="108039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42355D9-503A-4F63-8E83-0D793E94524E}"/>
              </a:ext>
            </a:extLst>
          </p:cNvPr>
          <p:cNvSpPr txBox="1">
            <a:spLocks/>
          </p:cNvSpPr>
          <p:nvPr/>
        </p:nvSpPr>
        <p:spPr>
          <a:xfrm>
            <a:off x="1340073" y="1971558"/>
            <a:ext cx="9119543" cy="3421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Overview of Escape </a:t>
            </a:r>
          </a:p>
          <a:p>
            <a:r>
              <a:rPr lang="en-US" dirty="0"/>
              <a:t>A Budget Code Story</a:t>
            </a:r>
          </a:p>
          <a:p>
            <a:r>
              <a:rPr lang="en-US" dirty="0"/>
              <a:t>Review Your Adopted Budget</a:t>
            </a:r>
          </a:p>
          <a:p>
            <a:pPr lvl="1"/>
            <a:r>
              <a:rPr lang="en-US" dirty="0"/>
              <a:t>Check the health of your Budget</a:t>
            </a:r>
          </a:p>
          <a:p>
            <a:pPr lvl="2"/>
            <a:r>
              <a:rPr lang="en-US" dirty="0"/>
              <a:t>Two Ways – Fiscal Report, or Account Look Up</a:t>
            </a:r>
          </a:p>
          <a:p>
            <a:pPr lvl="1"/>
            <a:r>
              <a:rPr lang="en-US" dirty="0"/>
              <a:t>Encumbered Funds</a:t>
            </a:r>
          </a:p>
          <a:p>
            <a:pPr lvl="1"/>
            <a:r>
              <a:rPr lang="en-US" dirty="0"/>
              <a:t>Requests to Disencumber Funds</a:t>
            </a:r>
          </a:p>
          <a:p>
            <a:r>
              <a:rPr lang="en-US" dirty="0"/>
              <a:t>Budget Transfers VS Expenditure Transfers</a:t>
            </a:r>
          </a:p>
          <a:p>
            <a:r>
              <a:rPr lang="en-US" dirty="0"/>
              <a:t>Q &amp; a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48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98" y="71437"/>
            <a:ext cx="4415379" cy="444822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Moving a posted expenditure from one program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ALL Journal entries, must have the same object code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AA36D-3429-4C71-9708-8FAB3B71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676" y="71437"/>
            <a:ext cx="54292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704675"/>
            <a:ext cx="3525117" cy="56271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Moving a posted expenditure from one program to another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Expenditures must be posted…not encumbered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ALL Journal entries, must have the same object code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Debit the Code you would like the expenditure to be charged too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-Credit the code that the expenditure is currently charged too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2EC02-DCB0-476B-8403-C0F97ED5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5" y="161837"/>
            <a:ext cx="7852445" cy="4765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6F1F0-49E2-442C-B0C6-CAB5D5B8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172" y="4437065"/>
            <a:ext cx="7743098" cy="196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7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" y="427184"/>
            <a:ext cx="3661795" cy="586147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Journal Entries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Add the Fiscal 99 as an attachment in the attachments tab. 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-Save the Fiscal 99 as a PDF and highlight or note the expenditure you would like to transfer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-Add a description “Fiscal 99” or “Ex22-01546” and any other back up attachments you would like to have on file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To submit, go to Tasks icon on top and Submit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C38B8-E455-4AA3-89AE-464C9E9A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38" y="198540"/>
            <a:ext cx="81153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2D6F6-35BA-4716-BCF7-6F4BD122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919" y="4253218"/>
            <a:ext cx="8565219" cy="21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4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21" y="105430"/>
            <a:ext cx="3831021" cy="6098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Fiscal 99 - Snapshot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Where do I find the Fiscal 99?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-Under Finance, Fiscal, then Accounts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Type in some information in the components tab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-Then hit the go button on top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-Once you find the account, double click and it will produce the Fiscal 99 in a new window.  You can also use a copy of the Fiscal 03 report if you prefer.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 Pro Tip – use the “Has transactions” filter to only give you the accounts that have activity</a:t>
            </a:r>
            <a:endParaRPr lang="en-US" sz="2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60F20-D933-4207-A405-DE46B9AA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42" y="105430"/>
            <a:ext cx="5238750" cy="639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4EB5F-00C1-4084-8D50-CF9CD31B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77" y="4410555"/>
            <a:ext cx="65722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6064A-EB10-4848-9643-32ED0FF04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77" y="5186209"/>
            <a:ext cx="6686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9" y="361295"/>
            <a:ext cx="3908658" cy="574068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>Account Look up (Fiscal 99/Snapshot)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- </a:t>
            </a:r>
            <a:r>
              <a:rPr lang="en-US" sz="1800" dirty="0">
                <a:latin typeface="+mn-lt"/>
              </a:rPr>
              <a:t>Check to see if you have a code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Remove “Has Transactions” Filter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- If the code is not showing, please email the accountant for those programs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solidFill>
                  <a:srgbClr val="002060"/>
                </a:solidFill>
                <a:latin typeface="+mn-lt"/>
              </a:rPr>
              <a:t>Stephanie Dirks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Sdirks@santarosa.edu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for all Categorical/Restricted Programs (If the program code starts with a 1XXX)</a:t>
            </a:r>
            <a:br>
              <a:rPr lang="en-US" sz="1800" dirty="0">
                <a:latin typeface="+mn-lt"/>
              </a:rPr>
            </a:br>
            <a:br>
              <a:rPr lang="en-US" sz="1800" dirty="0">
                <a:latin typeface="+mn-lt"/>
              </a:rPr>
            </a:br>
            <a:r>
              <a:rPr lang="en-US" sz="1800" dirty="0">
                <a:solidFill>
                  <a:srgbClr val="002060"/>
                </a:solidFill>
                <a:latin typeface="+mn-lt"/>
              </a:rPr>
              <a:t>Shannon O'Reilly </a:t>
            </a:r>
            <a:r>
              <a:rPr lang="en-US" sz="1800" u="sng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soreilly@santarosa.edu</a:t>
            </a:r>
            <a:r>
              <a:rPr lang="en-US" sz="1800" u="sng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1800" dirty="0">
                <a:latin typeface="+mn-lt"/>
              </a:rPr>
            </a:br>
            <a:r>
              <a:rPr lang="en-US" sz="1800" dirty="0"/>
              <a:t>if the Program code does not start with a 1XXX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Pro tip – Account codes without a budget or expenditures will not show up on a Fiscal repot.  </a:t>
            </a:r>
            <a:br>
              <a:rPr lang="en-US" sz="1800" dirty="0"/>
            </a:br>
            <a:r>
              <a:rPr lang="en-US" sz="1800" dirty="0"/>
              <a:t>please check account look up for linked codes</a:t>
            </a:r>
            <a:br>
              <a:rPr lang="en-US" sz="18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60F20-D933-4207-A405-DE46B9AA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42" y="105430"/>
            <a:ext cx="5238750" cy="639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4EB5F-00C1-4084-8D50-CF9CD31B4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577" y="4410555"/>
            <a:ext cx="657225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6064A-EB10-4848-9643-32ED0FF04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577" y="5186209"/>
            <a:ext cx="6686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7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6696-8C4B-4F86-9275-9600F26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Q&amp;A</a:t>
            </a:r>
            <a:endParaRPr lang="en-US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92EA9-9331-4340-A373-A3B7C52A7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248794" cy="698766"/>
          </a:xfrm>
        </p:spPr>
        <p:txBody>
          <a:bodyPr/>
          <a:lstStyle/>
          <a:p>
            <a:r>
              <a:rPr lang="en-US" dirty="0"/>
              <a:t>Any Questions?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97A5BF7-4728-4D6E-A954-5B0E6873C3D7}"/>
              </a:ext>
            </a:extLst>
          </p:cNvPr>
          <p:cNvSpPr txBox="1">
            <a:spLocks/>
          </p:cNvSpPr>
          <p:nvPr/>
        </p:nvSpPr>
        <p:spPr>
          <a:xfrm>
            <a:off x="1277924" y="5909999"/>
            <a:ext cx="10914076" cy="698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email Stephanie at </a:t>
            </a:r>
            <a:r>
              <a:rPr lang="en-US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Sdirks@santarosa.edU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if you have any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9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Escape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6D947-AA4D-4135-A533-C9D7D970A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7" r="30603"/>
          <a:stretch/>
        </p:blipFill>
        <p:spPr>
          <a:xfrm>
            <a:off x="1337594" y="134465"/>
            <a:ext cx="1564304" cy="149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AACB8-AC3A-4EAF-825F-36172366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0" y="1794036"/>
            <a:ext cx="3240452" cy="17607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6C0776-BBEB-4F7F-9413-1D24257E49FD}"/>
              </a:ext>
            </a:extLst>
          </p:cNvPr>
          <p:cNvSpPr/>
          <p:nvPr/>
        </p:nvSpPr>
        <p:spPr>
          <a:xfrm>
            <a:off x="3823856" y="1812125"/>
            <a:ext cx="7428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App is called “Run Online5.exe”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the app and highlight Escape, then select “Start”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the program loads, log in using your User Name and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Forgot your password?  E-mail Shannon at soreilly@santarosa.edu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88AD69-9A97-4A8A-8734-8B2CED5D3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31" y="3587854"/>
            <a:ext cx="3240451" cy="2346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8E73F-75F5-4FCD-8227-FC241AE1F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390" y="3036240"/>
            <a:ext cx="5326758" cy="28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Escape Employee Online Portal For HR, Not for Accounting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7B8AB-689F-41AE-963C-AE8797E8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76" y="1821242"/>
            <a:ext cx="5771667" cy="4077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952EE-2C6F-497B-83A7-9BCDAAE0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32" y="1787529"/>
            <a:ext cx="4274292" cy="42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Escape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6C0776-BBEB-4F7F-9413-1D24257E49FD}"/>
              </a:ext>
            </a:extLst>
          </p:cNvPr>
          <p:cNvSpPr/>
          <p:nvPr/>
        </p:nvSpPr>
        <p:spPr>
          <a:xfrm>
            <a:off x="7496568" y="1812125"/>
            <a:ext cx="3755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Activity Pane displays the Organization drop down and the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Activity Tree only displays activities for which you have permissions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Workspace is the largest, the space all of your work will take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D260C-7817-4A6B-945D-3A5D990C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91" y="1812125"/>
            <a:ext cx="6199812" cy="42374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6E0445-B946-4840-86F1-D301825BD4F5}"/>
              </a:ext>
            </a:extLst>
          </p:cNvPr>
          <p:cNvSpPr/>
          <p:nvPr/>
        </p:nvSpPr>
        <p:spPr>
          <a:xfrm>
            <a:off x="1965859" y="1737360"/>
            <a:ext cx="23578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 Bar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1CB92-2537-442F-99F5-5EA8A6547D40}"/>
              </a:ext>
            </a:extLst>
          </p:cNvPr>
          <p:cNvSpPr/>
          <p:nvPr/>
        </p:nvSpPr>
        <p:spPr>
          <a:xfrm>
            <a:off x="2151204" y="2515172"/>
            <a:ext cx="23578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Workspace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C1B2B-D8AA-4108-8A08-7EBB592A149C}"/>
              </a:ext>
            </a:extLst>
          </p:cNvPr>
          <p:cNvSpPr/>
          <p:nvPr/>
        </p:nvSpPr>
        <p:spPr>
          <a:xfrm>
            <a:off x="939590" y="3080048"/>
            <a:ext cx="139553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 Pane with Org and Activity Tree</a:t>
            </a:r>
          </a:p>
        </p:txBody>
      </p:sp>
    </p:spTree>
    <p:extLst>
      <p:ext uri="{BB962C8B-B14F-4D97-AF65-F5344CB8AC3E}">
        <p14:creationId xmlns:p14="http://schemas.microsoft.com/office/powerpoint/2010/main" val="5006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 Tree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54451-88F1-4DB3-8453-4E5D56D1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446" y="1796416"/>
            <a:ext cx="1971675" cy="33242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2EDDDF-F415-4145-A9C5-9AED9C631164}"/>
              </a:ext>
            </a:extLst>
          </p:cNvPr>
          <p:cNvSpPr/>
          <p:nvPr/>
        </p:nvSpPr>
        <p:spPr>
          <a:xfrm>
            <a:off x="8334567" y="1812125"/>
            <a:ext cx="2917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Admin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Pay 09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Pay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599A10-EAE6-4415-9F77-C8186A9B43E0}"/>
              </a:ext>
            </a:extLst>
          </p:cNvPr>
          <p:cNvSpPr/>
          <p:nvPr/>
        </p:nvSpPr>
        <p:spPr>
          <a:xfrm>
            <a:off x="3116596" y="1675503"/>
            <a:ext cx="2979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Budget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Budget Transfers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Fiscal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Accounts (Account Look Up)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Journal Entries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Requisitions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Vendor Requisitions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Admin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Fiscal 02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Fiscal 03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Fiscal 04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Fiscal 06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79015-A3CC-46FF-AEDA-D6B8E1E3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91" y="286603"/>
            <a:ext cx="2335297" cy="59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C51-39B6-424A-9B42-5309BB38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Budget Story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A7E9-F503-4563-8841-089C2112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493" y="2015390"/>
            <a:ext cx="9603275" cy="366695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component tells a part of the 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 – almost all are Fund 10 – General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Location – physical location of where the funds are being spent/work is being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Responsibility – Who oversees the funds - Dean, 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Programs that start with a 1XXX are Categorical</a:t>
            </a:r>
          </a:p>
          <a:p>
            <a:pPr marL="800100" lvl="1" indent="-342900"/>
            <a:r>
              <a:rPr lang="en-US" sz="2000" dirty="0"/>
              <a:t>Programs that begin with any other number are Unrestricted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Activity Codes – state mandated, gives more information about the use of the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Object Code – defines the type of expenditure</a:t>
            </a:r>
          </a:p>
          <a:p>
            <a:pPr marL="800100" lvl="1" indent="-342900"/>
            <a:r>
              <a:rPr lang="en-US" sz="2200" dirty="0"/>
              <a:t>4390 – supplies, 1430 – associate allied, 5210 – staff travel </a:t>
            </a:r>
          </a:p>
        </p:txBody>
      </p:sp>
      <p:pic>
        <p:nvPicPr>
          <p:cNvPr id="1026" name="Picture 4" descr="cid:image002.jpg@01D7E792.4A76CC60">
            <a:extLst>
              <a:ext uri="{FF2B5EF4-FFF2-40B4-BE49-F238E27FC236}">
                <a16:creationId xmlns:a16="http://schemas.microsoft.com/office/drawing/2014/main" id="{3CC142D0-862C-4732-8905-32FB46254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2975"/>
          <a:stretch/>
        </p:blipFill>
        <p:spPr bwMode="auto">
          <a:xfrm>
            <a:off x="2002086" y="2379305"/>
            <a:ext cx="7762875" cy="4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662-21E5-4A0C-BEDC-D7E86432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Running or Calling Reports</a:t>
            </a:r>
            <a:br>
              <a:rPr lang="en-US" dirty="0"/>
            </a:br>
            <a:r>
              <a:rPr lang="en-US" dirty="0"/>
              <a:t>Fiscal 02 &amp; Fiscal 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11C33-AAAF-43FA-A955-59F55D60A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65"/>
          <a:stretch/>
        </p:blipFill>
        <p:spPr>
          <a:xfrm>
            <a:off x="5971750" y="1805373"/>
            <a:ext cx="4027372" cy="4151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596F6-61AE-4ACB-9E39-79BB0330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91" y="1745995"/>
            <a:ext cx="3850547" cy="41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80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3205</TotalTime>
  <Words>1057</Words>
  <Application>Microsoft Office PowerPoint</Application>
  <PresentationFormat>Widescreen</PresentationFormat>
  <Paragraphs>160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Retrospect</vt:lpstr>
      <vt:lpstr>Tuesday Trainings  Adopted Budget</vt:lpstr>
      <vt:lpstr>Housekeeping Items </vt:lpstr>
      <vt:lpstr>Agenda</vt:lpstr>
      <vt:lpstr>Overview of Escape</vt:lpstr>
      <vt:lpstr>Escape Employee Online Portal For HR, Not for Accounting</vt:lpstr>
      <vt:lpstr>Overview of Escape</vt:lpstr>
      <vt:lpstr>Activity Tree</vt:lpstr>
      <vt:lpstr>A Budget Story </vt:lpstr>
      <vt:lpstr>Running or Calling Reports Fiscal 02 &amp; Fiscal 03</vt:lpstr>
      <vt:lpstr>Fiscal 02  Component Summary – Balance</vt:lpstr>
      <vt:lpstr>Fiscal 02  Component Summary – Balance</vt:lpstr>
      <vt:lpstr>Healthy Budget</vt:lpstr>
      <vt:lpstr>Encumbered Funds </vt:lpstr>
      <vt:lpstr>Request to Disencumber Funds </vt:lpstr>
      <vt:lpstr>Pay 10C </vt:lpstr>
      <vt:lpstr>Adopted Budget Account Look Up </vt:lpstr>
      <vt:lpstr>Accounts – “Account Look Up”</vt:lpstr>
      <vt:lpstr>Unhealthy Budget</vt:lpstr>
      <vt:lpstr>Drill Down in Account  Look Up</vt:lpstr>
      <vt:lpstr>Budget Management Tool</vt:lpstr>
      <vt:lpstr>Budget Management Tool</vt:lpstr>
      <vt:lpstr>Budget Management Tool</vt:lpstr>
      <vt:lpstr>Budget Management Tool</vt:lpstr>
      <vt:lpstr>Budget Management Tool</vt:lpstr>
      <vt:lpstr>Budget Management Tool</vt:lpstr>
      <vt:lpstr>Budget Transfers</vt:lpstr>
      <vt:lpstr>Budget Transfers  - Transferring of funds from one object code to another  - Transfers need to be within the same program.  -Add in a comment that will assist in understanding the Transfer EX: Align Budget EX: Budget for Contract XZY EX: Spring 2022 Budget  </vt:lpstr>
      <vt:lpstr>Budget Transfers  - type in the budget code, you can enter in a portion and then select the Arrow  -You can check the current balance from the Arrow  - Budget Transfers must be within the same program  </vt:lpstr>
      <vt:lpstr>Budget Transfers  - Negative for the decrease  - Positive for the increase  - budget increase must be the same program, in the example, the program is 0000.  - Once complete, go up to Tasks and Submit   </vt:lpstr>
      <vt:lpstr>Journal Entries  - Moving a posted expenditure from one program to another  - ALL Journal entries, must have the same object code    </vt:lpstr>
      <vt:lpstr>Journal Entries  - Moving a posted expenditure from one program to another  - Expenditures must be posted…not encumbered  - ALL Journal entries, must have the same object code  - Debit the Code you would like the expenditure to be charged too  -Credit the code that the expenditure is currently charged too    </vt:lpstr>
      <vt:lpstr>Journal Entries  - Add the Fiscal 99 as an attachment in the attachments tab.   -Save the Fiscal 99 as a PDF and highlight or note the expenditure you would like to transfer  -Add a description “Fiscal 99” or “Ex22-01546” and any other back up attachments you would like to have on file  - To submit, go to Tasks icon on top and Submit    </vt:lpstr>
      <vt:lpstr>Fiscal 99 - Snapshot  - Where do I find the Fiscal 99?  -Under Finance, Fiscal, then Accounts  - Type in some information in the components tab  -Then hit the go button on top  -Once you find the account, double click and it will produce the Fiscal 99 in a new window.  You can also use a copy of the Fiscal 03 report if you prefer.  - Pro Tip – use the “Has transactions” filter to only give you the accounts that have activity</vt:lpstr>
      <vt:lpstr>Account Look up (Fiscal 99/Snapshot)  - Check to see if you have a code  - Remove “Has Transactions” Filter  - If the code is not showing, please email the accountant for those programs  Stephanie Dirks  Sdirks@santarosa.edu  for all Categorical/Restricted Programs (If the program code starts with a 1XXX)  Shannon O'Reilly soreilly@santarosa.edu  if the Program code does not start with a 1XXX  Pro tip – Account codes without a budget or expenditures will not show up on a Fiscal repot.   please check account look up for linked codes 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Escape Work for You!</dc:title>
  <dc:creator>Dirks, Stephanie</dc:creator>
  <cp:lastModifiedBy>Dirks, Stephanie</cp:lastModifiedBy>
  <cp:revision>97</cp:revision>
  <dcterms:created xsi:type="dcterms:W3CDTF">2021-02-09T21:36:24Z</dcterms:created>
  <dcterms:modified xsi:type="dcterms:W3CDTF">2023-09-19T19:54:04Z</dcterms:modified>
</cp:coreProperties>
</file>