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handoutMasterIdLst>
    <p:handoutMasterId r:id="rId28"/>
  </p:handoutMasterIdLst>
  <p:sldIdLst>
    <p:sldId id="262" r:id="rId2"/>
    <p:sldId id="271" r:id="rId3"/>
    <p:sldId id="257" r:id="rId4"/>
    <p:sldId id="322" r:id="rId5"/>
    <p:sldId id="295" r:id="rId6"/>
    <p:sldId id="297" r:id="rId7"/>
    <p:sldId id="298" r:id="rId8"/>
    <p:sldId id="299" r:id="rId9"/>
    <p:sldId id="301" r:id="rId10"/>
    <p:sldId id="302" r:id="rId11"/>
    <p:sldId id="303" r:id="rId12"/>
    <p:sldId id="305" r:id="rId13"/>
    <p:sldId id="304" r:id="rId14"/>
    <p:sldId id="306" r:id="rId15"/>
    <p:sldId id="307" r:id="rId16"/>
    <p:sldId id="308" r:id="rId17"/>
    <p:sldId id="311" r:id="rId18"/>
    <p:sldId id="312" r:id="rId19"/>
    <p:sldId id="313" r:id="rId20"/>
    <p:sldId id="314" r:id="rId21"/>
    <p:sldId id="310" r:id="rId22"/>
    <p:sldId id="319" r:id="rId23"/>
    <p:sldId id="324" r:id="rId24"/>
    <p:sldId id="323" r:id="rId25"/>
    <p:sldId id="300" r:id="rId26"/>
    <p:sldId id="269" r:id="rId27"/>
  </p:sldIdLst>
  <p:sldSz cx="12192000" cy="6858000"/>
  <p:notesSz cx="7004050" cy="929005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1434"/>
    <a:srgbClr val="969FA7"/>
    <a:srgbClr val="9C286A"/>
    <a:srgbClr val="C3518D"/>
    <a:srgbClr val="D27CA9"/>
    <a:srgbClr val="9031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p:normalViewPr>
  <p:slideViewPr>
    <p:cSldViewPr snapToGrid="0">
      <p:cViewPr varScale="1">
        <p:scale>
          <a:sx n="123" d="100"/>
          <a:sy n="123" d="100"/>
        </p:scale>
        <p:origin x="108" y="1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C5171E-6D22-4FE7-8EFA-422E166896B9}"/>
              </a:ext>
            </a:extLst>
          </p:cNvPr>
          <p:cNvSpPr>
            <a:spLocks noGrp="1"/>
          </p:cNvSpPr>
          <p:nvPr>
            <p:ph type="hdr" sz="quarter"/>
          </p:nvPr>
        </p:nvSpPr>
        <p:spPr>
          <a:xfrm>
            <a:off x="0" y="0"/>
            <a:ext cx="3035300" cy="466725"/>
          </a:xfrm>
          <a:prstGeom prst="rect">
            <a:avLst/>
          </a:prstGeom>
        </p:spPr>
        <p:txBody>
          <a:bodyPr vert="horz" lIns="93104" tIns="46552" rIns="93104" bIns="4655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327B55D-35EE-4F71-B74F-142C47BED59A}"/>
              </a:ext>
            </a:extLst>
          </p:cNvPr>
          <p:cNvSpPr>
            <a:spLocks noGrp="1"/>
          </p:cNvSpPr>
          <p:nvPr>
            <p:ph type="dt" sz="quarter" idx="1"/>
          </p:nvPr>
        </p:nvSpPr>
        <p:spPr>
          <a:xfrm>
            <a:off x="3967163" y="0"/>
            <a:ext cx="3035300" cy="466725"/>
          </a:xfrm>
          <a:prstGeom prst="rect">
            <a:avLst/>
          </a:prstGeom>
        </p:spPr>
        <p:txBody>
          <a:bodyPr vert="horz" lIns="93104" tIns="46552" rIns="93104" bIns="46552" rtlCol="0"/>
          <a:lstStyle>
            <a:lvl1pPr algn="r" eaLnBrk="1" fontAlgn="auto" hangingPunct="1">
              <a:spcBef>
                <a:spcPts val="0"/>
              </a:spcBef>
              <a:spcAft>
                <a:spcPts val="0"/>
              </a:spcAft>
              <a:defRPr sz="1200">
                <a:latin typeface="+mn-lt"/>
              </a:defRPr>
            </a:lvl1pPr>
          </a:lstStyle>
          <a:p>
            <a:pPr>
              <a:defRPr/>
            </a:pPr>
            <a:fld id="{B3E7AED3-EA65-42BA-88E4-3F9E87E7C455}" type="datetimeFigureOut">
              <a:rPr lang="en-US"/>
              <a:pPr>
                <a:defRPr/>
              </a:pPr>
              <a:t>6/18/2024</a:t>
            </a:fld>
            <a:endParaRPr lang="en-US" dirty="0"/>
          </a:p>
        </p:txBody>
      </p:sp>
      <p:sp>
        <p:nvSpPr>
          <p:cNvPr id="4" name="Footer Placeholder 3">
            <a:extLst>
              <a:ext uri="{FF2B5EF4-FFF2-40B4-BE49-F238E27FC236}">
                <a16:creationId xmlns:a16="http://schemas.microsoft.com/office/drawing/2014/main" id="{4FFF5716-595E-465F-93AB-796E8563D78A}"/>
              </a:ext>
            </a:extLst>
          </p:cNvPr>
          <p:cNvSpPr>
            <a:spLocks noGrp="1"/>
          </p:cNvSpPr>
          <p:nvPr>
            <p:ph type="ftr" sz="quarter" idx="2"/>
          </p:nvPr>
        </p:nvSpPr>
        <p:spPr>
          <a:xfrm>
            <a:off x="0" y="8823325"/>
            <a:ext cx="3035300" cy="466725"/>
          </a:xfrm>
          <a:prstGeom prst="rect">
            <a:avLst/>
          </a:prstGeom>
        </p:spPr>
        <p:txBody>
          <a:bodyPr vert="horz" lIns="93104" tIns="46552" rIns="93104" bIns="46552"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D56B940A-D660-4A30-A789-625C469E17D3}"/>
              </a:ext>
            </a:extLst>
          </p:cNvPr>
          <p:cNvSpPr>
            <a:spLocks noGrp="1"/>
          </p:cNvSpPr>
          <p:nvPr>
            <p:ph type="sldNum" sz="quarter" idx="3"/>
          </p:nvPr>
        </p:nvSpPr>
        <p:spPr>
          <a:xfrm>
            <a:off x="3967163" y="8823325"/>
            <a:ext cx="3035300" cy="466725"/>
          </a:xfrm>
          <a:prstGeom prst="rect">
            <a:avLst/>
          </a:prstGeom>
        </p:spPr>
        <p:txBody>
          <a:bodyPr vert="horz" lIns="93104" tIns="46552" rIns="93104" bIns="46552" rtlCol="0" anchor="b"/>
          <a:lstStyle>
            <a:lvl1pPr algn="r" eaLnBrk="1" fontAlgn="auto" hangingPunct="1">
              <a:spcBef>
                <a:spcPts val="0"/>
              </a:spcBef>
              <a:spcAft>
                <a:spcPts val="0"/>
              </a:spcAft>
              <a:defRPr sz="1200">
                <a:latin typeface="+mn-lt"/>
              </a:defRPr>
            </a:lvl1pPr>
          </a:lstStyle>
          <a:p>
            <a:pPr>
              <a:defRPr/>
            </a:pPr>
            <a:fld id="{E771F27A-06FE-4137-9B57-26E3DBDC1D0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45CCB9D5-B4C2-41CD-A87E-D467C1F512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a:xfrm>
            <a:off x="809172" y="733425"/>
            <a:ext cx="10515600" cy="3876675"/>
          </a:xfrm>
          <a:prstGeom prst="rect">
            <a:avLst/>
          </a:prstGeom>
        </p:spPr>
        <p:txBody>
          <a:bodyPr rtlCol="0">
            <a:normAutofit/>
          </a:bodyPr>
          <a:lstStyle>
            <a:lvl1pPr algn="ctr">
              <a:defRPr>
                <a:solidFill>
                  <a:schemeClr val="tx1"/>
                </a:solidFill>
              </a:defRPr>
            </a:lvl1pPr>
          </a:lstStyle>
          <a:p>
            <a:r>
              <a:rPr lang="da-DK" dirty="0"/>
              <a:t>Lorem ipsum dolor sit amet</a:t>
            </a:r>
            <a:endParaRPr lang="en-US" dirty="0"/>
          </a:p>
        </p:txBody>
      </p:sp>
    </p:spTree>
    <p:extLst>
      <p:ext uri="{BB962C8B-B14F-4D97-AF65-F5344CB8AC3E}">
        <p14:creationId xmlns:p14="http://schemas.microsoft.com/office/powerpoint/2010/main" val="163041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B47CD4-4A8C-432A-8DE9-796B2972D066}"/>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7F2EFDD2-B54B-4D33-91FF-F6EF72918065}" type="datetimeFigureOut">
              <a:rPr lang="en-US"/>
              <a:pPr>
                <a:defRPr/>
              </a:pPr>
              <a:t>6/18/2024</a:t>
            </a:fld>
            <a:endParaRPr lang="en-US" dirty="0"/>
          </a:p>
        </p:txBody>
      </p:sp>
      <p:sp>
        <p:nvSpPr>
          <p:cNvPr id="3" name="Footer Placeholder 2">
            <a:extLst>
              <a:ext uri="{FF2B5EF4-FFF2-40B4-BE49-F238E27FC236}">
                <a16:creationId xmlns:a16="http://schemas.microsoft.com/office/drawing/2014/main" id="{543688FC-C87F-4F22-9936-BC33F55BD2E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17A6BE7C-4E1C-41B6-953E-3312851503FB}"/>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76574049-80F6-47B8-8C78-D86B3B230514}" type="slidenum">
              <a:rPr lang="en-US"/>
              <a:pPr>
                <a:defRPr/>
              </a:pPr>
              <a:t>‹#›</a:t>
            </a:fld>
            <a:endParaRPr lang="en-US" dirty="0"/>
          </a:p>
        </p:txBody>
      </p:sp>
    </p:spTree>
    <p:extLst>
      <p:ext uri="{BB962C8B-B14F-4D97-AF65-F5344CB8AC3E}">
        <p14:creationId xmlns:p14="http://schemas.microsoft.com/office/powerpoint/2010/main" val="1920124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F979B9-2910-4A39-A22A-195F47594298}"/>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F9E735F-3AFB-4508-90E5-D117B53DFEB3}" type="datetimeFigureOut">
              <a:rPr lang="en-US"/>
              <a:pPr>
                <a:defRPr/>
              </a:pPr>
              <a:t>6/18/2024</a:t>
            </a:fld>
            <a:endParaRPr lang="en-US" dirty="0"/>
          </a:p>
        </p:txBody>
      </p:sp>
      <p:sp>
        <p:nvSpPr>
          <p:cNvPr id="6" name="Footer Placeholder 5">
            <a:extLst>
              <a:ext uri="{FF2B5EF4-FFF2-40B4-BE49-F238E27FC236}">
                <a16:creationId xmlns:a16="http://schemas.microsoft.com/office/drawing/2014/main" id="{077B375F-A0F6-4EE0-A8AC-5510057AC1B2}"/>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24378838-EB5D-4081-80CA-99B544721C7C}"/>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C43B010-7C2D-4CED-94B7-59306BDED449}" type="slidenum">
              <a:rPr lang="en-US"/>
              <a:pPr>
                <a:defRPr/>
              </a:pPr>
              <a:t>‹#›</a:t>
            </a:fld>
            <a:endParaRPr lang="en-US" dirty="0"/>
          </a:p>
        </p:txBody>
      </p:sp>
    </p:spTree>
    <p:extLst>
      <p:ext uri="{BB962C8B-B14F-4D97-AF65-F5344CB8AC3E}">
        <p14:creationId xmlns:p14="http://schemas.microsoft.com/office/powerpoint/2010/main" val="3837189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62EB2F-9616-42E7-B2B1-E8550347EC83}"/>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5D0DDE6-A7D3-4723-A6B1-79A3FCF3DCC7}" type="datetimeFigureOut">
              <a:rPr lang="en-US"/>
              <a:pPr>
                <a:defRPr/>
              </a:pPr>
              <a:t>6/18/2024</a:t>
            </a:fld>
            <a:endParaRPr lang="en-US" dirty="0"/>
          </a:p>
        </p:txBody>
      </p:sp>
      <p:sp>
        <p:nvSpPr>
          <p:cNvPr id="6" name="Footer Placeholder 5">
            <a:extLst>
              <a:ext uri="{FF2B5EF4-FFF2-40B4-BE49-F238E27FC236}">
                <a16:creationId xmlns:a16="http://schemas.microsoft.com/office/drawing/2014/main" id="{3F717845-06BF-4ABC-BB93-9ED6C8B22BC5}"/>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D3AA9D03-CA77-4D4E-8559-1F52DE6D9D4E}"/>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03F79E09-8659-48E4-B4EA-8D266605F7DC}" type="slidenum">
              <a:rPr lang="en-US"/>
              <a:pPr>
                <a:defRPr/>
              </a:pPr>
              <a:t>‹#›</a:t>
            </a:fld>
            <a:endParaRPr lang="en-US" dirty="0"/>
          </a:p>
        </p:txBody>
      </p:sp>
    </p:spTree>
    <p:extLst>
      <p:ext uri="{BB962C8B-B14F-4D97-AF65-F5344CB8AC3E}">
        <p14:creationId xmlns:p14="http://schemas.microsoft.com/office/powerpoint/2010/main" val="1267321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640D1-A740-4E7C-B950-181701BB533D}"/>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1E811A9-AF7E-48AA-A37D-EF67F2A1E452}" type="datetimeFigureOut">
              <a:rPr lang="en-US"/>
              <a:pPr>
                <a:defRPr/>
              </a:pPr>
              <a:t>6/18/2024</a:t>
            </a:fld>
            <a:endParaRPr lang="en-US" dirty="0"/>
          </a:p>
        </p:txBody>
      </p:sp>
      <p:sp>
        <p:nvSpPr>
          <p:cNvPr id="5" name="Footer Placeholder 4">
            <a:extLst>
              <a:ext uri="{FF2B5EF4-FFF2-40B4-BE49-F238E27FC236}">
                <a16:creationId xmlns:a16="http://schemas.microsoft.com/office/drawing/2014/main" id="{A1E55449-5EE6-43E4-89A2-25A0DB212DF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8A47D93-1D5E-4DC6-B11C-4F53B5DD8638}"/>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BEE27056-0BAE-4184-9141-5B73214FBB7C}" type="slidenum">
              <a:rPr lang="en-US"/>
              <a:pPr>
                <a:defRPr/>
              </a:pPr>
              <a:t>‹#›</a:t>
            </a:fld>
            <a:endParaRPr lang="en-US" dirty="0"/>
          </a:p>
        </p:txBody>
      </p:sp>
    </p:spTree>
    <p:extLst>
      <p:ext uri="{BB962C8B-B14F-4D97-AF65-F5344CB8AC3E}">
        <p14:creationId xmlns:p14="http://schemas.microsoft.com/office/powerpoint/2010/main" val="963965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BC699-6567-4A28-A47C-344B335B831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BB6A225-F84F-428A-8FDC-F7B205A208AD}" type="datetimeFigureOut">
              <a:rPr lang="en-US"/>
              <a:pPr>
                <a:defRPr/>
              </a:pPr>
              <a:t>6/18/2024</a:t>
            </a:fld>
            <a:endParaRPr lang="en-US" dirty="0"/>
          </a:p>
        </p:txBody>
      </p:sp>
      <p:sp>
        <p:nvSpPr>
          <p:cNvPr id="5" name="Footer Placeholder 4">
            <a:extLst>
              <a:ext uri="{FF2B5EF4-FFF2-40B4-BE49-F238E27FC236}">
                <a16:creationId xmlns:a16="http://schemas.microsoft.com/office/drawing/2014/main" id="{F824EB80-783F-4A30-AA41-9E7C4FA93FAA}"/>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EBB08D98-6580-40D2-A11E-83CE5E1040E6}"/>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BD97EDB5-F91E-4F7F-9377-7EB41468CC52}" type="slidenum">
              <a:rPr lang="en-US"/>
              <a:pPr>
                <a:defRPr/>
              </a:pPr>
              <a:t>‹#›</a:t>
            </a:fld>
            <a:endParaRPr lang="en-US" dirty="0"/>
          </a:p>
        </p:txBody>
      </p:sp>
    </p:spTree>
    <p:extLst>
      <p:ext uri="{BB962C8B-B14F-4D97-AF65-F5344CB8AC3E}">
        <p14:creationId xmlns:p14="http://schemas.microsoft.com/office/powerpoint/2010/main" val="2308528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FB445E5-7BFB-4C8F-A75A-8E9CEADE6AB1}"/>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F0787709-3B97-4A97-904B-F5315822838F}" type="datetimeFigureOut">
              <a:rPr lang="en-US"/>
              <a:pPr>
                <a:defRPr/>
              </a:pPr>
              <a:t>6/18/2024</a:t>
            </a:fld>
            <a:endParaRPr lang="en-US"/>
          </a:p>
        </p:txBody>
      </p:sp>
      <p:sp>
        <p:nvSpPr>
          <p:cNvPr id="5" name="Footer Placeholder 4">
            <a:extLst>
              <a:ext uri="{FF2B5EF4-FFF2-40B4-BE49-F238E27FC236}">
                <a16:creationId xmlns:a16="http://schemas.microsoft.com/office/drawing/2014/main" id="{C2C0CED6-ADD6-49DD-A8E5-B8D3A1DB2A8B}"/>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08B49FB0-898B-4980-AA47-61BEB87DC7CE}"/>
              </a:ext>
            </a:extLst>
          </p:cNvPr>
          <p:cNvSpPr>
            <a:spLocks noGrp="1"/>
          </p:cNvSpPr>
          <p:nvPr>
            <p:ph type="sldNum" sz="quarter" idx="12"/>
          </p:nvPr>
        </p:nvSpPr>
        <p:spPr>
          <a:xfrm>
            <a:off x="10558463" y="5956300"/>
            <a:ext cx="1052512" cy="365125"/>
          </a:xfrm>
        </p:spPr>
        <p:txBody>
          <a:bodyPr/>
          <a:lstStyle>
            <a:lvl1pPr eaLnBrk="1" fontAlgn="auto" hangingPunct="1">
              <a:spcBef>
                <a:spcPts val="0"/>
              </a:spcBef>
              <a:spcAft>
                <a:spcPts val="0"/>
              </a:spcAft>
              <a:defRPr>
                <a:latin typeface="+mn-lt"/>
              </a:defRPr>
            </a:lvl1pPr>
          </a:lstStyle>
          <a:p>
            <a:pPr>
              <a:defRPr/>
            </a:pPr>
            <a:fld id="{201E611E-4639-4AD6-B108-40BCC92EDEEA}" type="slidenum">
              <a:rPr lang="en-US"/>
              <a:pPr>
                <a:defRPr/>
              </a:pPr>
              <a:t>‹#›</a:t>
            </a:fld>
            <a:endParaRPr lang="en-US"/>
          </a:p>
        </p:txBody>
      </p:sp>
    </p:spTree>
    <p:extLst>
      <p:ext uri="{BB962C8B-B14F-4D97-AF65-F5344CB8AC3E}">
        <p14:creationId xmlns:p14="http://schemas.microsoft.com/office/powerpoint/2010/main" val="36955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073959C5-1EE5-45AB-B041-DB1EDAEDF29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a:xfrm>
            <a:off x="1190172" y="885825"/>
            <a:ext cx="6785428" cy="4854575"/>
          </a:xfrm>
          <a:prstGeom prst="rect">
            <a:avLst/>
          </a:prstGeom>
        </p:spPr>
        <p:txBody>
          <a:bodyPr rtlCol="0">
            <a:normAutofit/>
          </a:bodyPr>
          <a:lstStyle>
            <a:lvl1pPr algn="l">
              <a:defRPr sz="54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8858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DD7489D3-A163-4040-9D76-4D081BDC54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54AB8F06-4EE9-4073-B938-A5F5B935AEE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a:xfrm>
            <a:off x="1164772" y="1165225"/>
            <a:ext cx="6785428" cy="5692775"/>
          </a:xfrm>
          <a:prstGeom prst="rect">
            <a:avLst/>
          </a:prstGeom>
        </p:spPr>
        <p:txBody>
          <a:bodyPr rtlCol="0">
            <a:normAutofit/>
          </a:bodyPr>
          <a:lstStyle>
            <a:lvl1pPr algn="l">
              <a:defRPr sz="5400">
                <a:solidFill>
                  <a:schemeClr val="tx1"/>
                </a:solidFill>
              </a:defRPr>
            </a:lvl1pPr>
          </a:lstStyle>
          <a:p>
            <a:r>
              <a:rPr lang="da-DK" dirty="0"/>
              <a:t>Lorem ipsum dolor sit amet</a:t>
            </a:r>
            <a:endParaRPr lang="en-US" dirty="0"/>
          </a:p>
        </p:txBody>
      </p:sp>
    </p:spTree>
    <p:extLst>
      <p:ext uri="{BB962C8B-B14F-4D97-AF65-F5344CB8AC3E}">
        <p14:creationId xmlns:p14="http://schemas.microsoft.com/office/powerpoint/2010/main" val="1983153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3BA6527C-92A5-4E9D-8439-44240CA1D0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719561AF-2B09-4154-9A37-D372212E39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a:xfrm>
            <a:off x="0" y="1165225"/>
            <a:ext cx="12192000" cy="4181475"/>
          </a:xfrm>
          <a:prstGeom prst="rect">
            <a:avLst/>
          </a:prstGeom>
        </p:spPr>
        <p:txBody>
          <a:bodyPr rtlCol="0">
            <a:normAutofit/>
          </a:bodyPr>
          <a:lstStyle>
            <a:lvl1pPr algn="ctr">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9330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36BA7F5B-3D5C-44CC-A3FB-588487242F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Placeholder 1"/>
          <p:cNvSpPr>
            <a:spLocks noGrp="1"/>
          </p:cNvSpPr>
          <p:nvPr>
            <p:ph type="title"/>
          </p:nvPr>
        </p:nvSpPr>
        <p:spPr>
          <a:xfrm>
            <a:off x="809172" y="2921000"/>
            <a:ext cx="10515600" cy="2222500"/>
          </a:xfrm>
          <a:prstGeom prst="rect">
            <a:avLst/>
          </a:prstGeom>
        </p:spPr>
        <p:txBody>
          <a:bodyPr rtlCol="0">
            <a:normAutofit/>
          </a:bodyPr>
          <a:lstStyle>
            <a:lvl1pPr algn="ctr">
              <a:defRPr sz="1800">
                <a:solidFill>
                  <a:schemeClr val="bg1"/>
                </a:solidFill>
                <a:latin typeface="Gotham Book" pitchFamily="50" charset="0"/>
                <a:cs typeface="Gotham Book"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17265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1C888AD-0156-4E8E-9AEA-4AA8AB256AFC}"/>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A8BE6CAB-690F-46CB-A268-75DCD55E0BC7}" type="datetimeFigureOut">
              <a:rPr lang="en-US"/>
              <a:pPr>
                <a:defRPr/>
              </a:pPr>
              <a:t>6/18/2024</a:t>
            </a:fld>
            <a:endParaRPr lang="en-US" dirty="0"/>
          </a:p>
        </p:txBody>
      </p:sp>
      <p:sp>
        <p:nvSpPr>
          <p:cNvPr id="5" name="Footer Placeholder 4">
            <a:extLst>
              <a:ext uri="{FF2B5EF4-FFF2-40B4-BE49-F238E27FC236}">
                <a16:creationId xmlns:a16="http://schemas.microsoft.com/office/drawing/2014/main" id="{94E4A601-BD53-4E62-B2E8-5A234363B65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76936448-5D52-41C1-B448-5263E2D9EEED}"/>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1711D098-543E-4834-83C9-85924A2542E1}" type="slidenum">
              <a:rPr lang="en-US"/>
              <a:pPr>
                <a:defRPr/>
              </a:pPr>
              <a:t>‹#›</a:t>
            </a:fld>
            <a:endParaRPr lang="en-US" dirty="0"/>
          </a:p>
        </p:txBody>
      </p:sp>
    </p:spTree>
    <p:extLst>
      <p:ext uri="{BB962C8B-B14F-4D97-AF65-F5344CB8AC3E}">
        <p14:creationId xmlns:p14="http://schemas.microsoft.com/office/powerpoint/2010/main" val="239461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F52BBB-538A-45F7-AAEB-92BED9FC3A7C}"/>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16DF151-80DB-4C86-92AD-690B452702DD}" type="datetimeFigureOut">
              <a:rPr lang="en-US"/>
              <a:pPr>
                <a:defRPr/>
              </a:pPr>
              <a:t>6/18/2024</a:t>
            </a:fld>
            <a:endParaRPr lang="en-US" dirty="0"/>
          </a:p>
        </p:txBody>
      </p:sp>
      <p:sp>
        <p:nvSpPr>
          <p:cNvPr id="6" name="Footer Placeholder 5">
            <a:extLst>
              <a:ext uri="{FF2B5EF4-FFF2-40B4-BE49-F238E27FC236}">
                <a16:creationId xmlns:a16="http://schemas.microsoft.com/office/drawing/2014/main" id="{AA1A5CF0-EB26-4030-8EF9-35EFC2F87CB3}"/>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4B7C97DB-FE61-4941-AA30-D82C3EB7CDF1}"/>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4A3094E-7EBA-4F0A-9804-C2BE99188523}" type="slidenum">
              <a:rPr lang="en-US"/>
              <a:pPr>
                <a:defRPr/>
              </a:pPr>
              <a:t>‹#›</a:t>
            </a:fld>
            <a:endParaRPr lang="en-US" dirty="0"/>
          </a:p>
        </p:txBody>
      </p:sp>
    </p:spTree>
    <p:extLst>
      <p:ext uri="{BB962C8B-B14F-4D97-AF65-F5344CB8AC3E}">
        <p14:creationId xmlns:p14="http://schemas.microsoft.com/office/powerpoint/2010/main" val="2399962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7184D7-A988-49D5-8116-F32F0AAE331B}"/>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A9ECFEC-7EDB-44E5-8139-1A6394DCF286}" type="datetimeFigureOut">
              <a:rPr lang="en-US"/>
              <a:pPr>
                <a:defRPr/>
              </a:pPr>
              <a:t>6/18/2024</a:t>
            </a:fld>
            <a:endParaRPr lang="en-US" dirty="0"/>
          </a:p>
        </p:txBody>
      </p:sp>
      <p:sp>
        <p:nvSpPr>
          <p:cNvPr id="8" name="Footer Placeholder 7">
            <a:extLst>
              <a:ext uri="{FF2B5EF4-FFF2-40B4-BE49-F238E27FC236}">
                <a16:creationId xmlns:a16="http://schemas.microsoft.com/office/drawing/2014/main" id="{F8402916-0717-4880-8C5F-E27FCECC211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538C7BD1-E2CE-4008-A9E2-FB99DDE50145}"/>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61925EE-D016-4C45-9399-F5154DD023B2}" type="slidenum">
              <a:rPr lang="en-US"/>
              <a:pPr>
                <a:defRPr/>
              </a:pPr>
              <a:t>‹#›</a:t>
            </a:fld>
            <a:endParaRPr lang="en-US" dirty="0"/>
          </a:p>
        </p:txBody>
      </p:sp>
    </p:spTree>
    <p:extLst>
      <p:ext uri="{BB962C8B-B14F-4D97-AF65-F5344CB8AC3E}">
        <p14:creationId xmlns:p14="http://schemas.microsoft.com/office/powerpoint/2010/main" val="262593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4C5D7A-41AA-4A25-B685-7887B07F4061}"/>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F3AC6DC-0478-43D2-A567-4B489B12E579}" type="datetimeFigureOut">
              <a:rPr lang="en-US"/>
              <a:pPr>
                <a:defRPr/>
              </a:pPr>
              <a:t>6/18/2024</a:t>
            </a:fld>
            <a:endParaRPr lang="en-US" dirty="0"/>
          </a:p>
        </p:txBody>
      </p:sp>
      <p:sp>
        <p:nvSpPr>
          <p:cNvPr id="4" name="Footer Placeholder 3">
            <a:extLst>
              <a:ext uri="{FF2B5EF4-FFF2-40B4-BE49-F238E27FC236}">
                <a16:creationId xmlns:a16="http://schemas.microsoft.com/office/drawing/2014/main" id="{28992FE5-2178-4DC1-B8BC-09172616B7B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7E3FDCAF-C330-4071-9215-3893E3A57D15}"/>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9DE0E4A-1937-44C1-AD3D-04A27EA5EF2B}" type="slidenum">
              <a:rPr lang="en-US"/>
              <a:pPr>
                <a:defRPr/>
              </a:pPr>
              <a:t>‹#›</a:t>
            </a:fld>
            <a:endParaRPr lang="en-US" dirty="0"/>
          </a:p>
        </p:txBody>
      </p:sp>
    </p:spTree>
    <p:extLst>
      <p:ext uri="{BB962C8B-B14F-4D97-AF65-F5344CB8AC3E}">
        <p14:creationId xmlns:p14="http://schemas.microsoft.com/office/powerpoint/2010/main" val="47912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a:extLst>
              <a:ext uri="{FF2B5EF4-FFF2-40B4-BE49-F238E27FC236}">
                <a16:creationId xmlns:a16="http://schemas.microsoft.com/office/drawing/2014/main" id="{BB12BE4F-8EF6-43E2-BAB2-9718FECD4043}"/>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2E71DFE3-6E0D-418B-B3B1-CE7BCE773F7D}"/>
              </a:ext>
            </a:extLst>
          </p:cNvPr>
          <p:cNvSpPr>
            <a:spLocks noGrp="1" noChangeArrowheads="1"/>
          </p:cNvSpPr>
          <p:nvPr>
            <p:ph type="title"/>
          </p:nvPr>
        </p:nvSpPr>
        <p:spPr bwMode="auto">
          <a:xfrm>
            <a:off x="809625" y="3397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en-US"/>
              <a:t>Lorem ipsum dolor sit amet</a:t>
            </a:r>
            <a:endParaRPr lang="en-US" altLang="en-US"/>
          </a:p>
        </p:txBody>
      </p:sp>
      <p:sp>
        <p:nvSpPr>
          <p:cNvPr id="1028" name="Text Placeholder 2">
            <a:extLst>
              <a:ext uri="{FF2B5EF4-FFF2-40B4-BE49-F238E27FC236}">
                <a16:creationId xmlns:a16="http://schemas.microsoft.com/office/drawing/2014/main" id="{C3FBE905-B90C-4FB0-A5A1-00C8AE5398DC}"/>
              </a:ext>
            </a:extLst>
          </p:cNvPr>
          <p:cNvSpPr>
            <a:spLocks noGrp="1" noChangeArrowheads="1"/>
          </p:cNvSpPr>
          <p:nvPr>
            <p:ph type="body" idx="1"/>
          </p:nvPr>
        </p:nvSpPr>
        <p:spPr bwMode="auto">
          <a:xfrm>
            <a:off x="838200" y="1825625"/>
            <a:ext cx="105156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Sed ut perspiciatis unde omnis iste natus error sit voluptatem</a:t>
            </a:r>
          </a:p>
          <a:p>
            <a:pPr lvl="1"/>
            <a:r>
              <a:rPr lang="en-US" altLang="en-US"/>
              <a:t>At vero eos et accusamus et iusto odio dignissimos ducimus qui blanditiis praesentium voluptatum deleniti atque corrupti quos dolores et quas molestias excepturi sint occaecati cupiditate non provident</a:t>
            </a: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Lst>
  <p:txStyles>
    <p:titleStyle>
      <a:lvl1pPr algn="l" rtl="0" eaLnBrk="0" fontAlgn="base" hangingPunct="0">
        <a:lnSpc>
          <a:spcPct val="90000"/>
        </a:lnSpc>
        <a:spcBef>
          <a:spcPct val="0"/>
        </a:spcBef>
        <a:spcAft>
          <a:spcPct val="0"/>
        </a:spcAft>
        <a:defRPr sz="4000" kern="1200">
          <a:solidFill>
            <a:schemeClr val="bg1"/>
          </a:solidFill>
          <a:latin typeface="Gotham Bold" pitchFamily="50" charset="0"/>
          <a:ea typeface="Gotham Bold"/>
          <a:cs typeface="Gotham Bold" pitchFamily="50" charset="0"/>
        </a:defRPr>
      </a:lvl1pPr>
      <a:lvl2pPr algn="l" rtl="0" eaLnBrk="0" fontAlgn="base" hangingPunct="0">
        <a:lnSpc>
          <a:spcPct val="90000"/>
        </a:lnSpc>
        <a:spcBef>
          <a:spcPct val="0"/>
        </a:spcBef>
        <a:spcAft>
          <a:spcPct val="0"/>
        </a:spcAft>
        <a:defRPr sz="4000">
          <a:solidFill>
            <a:schemeClr val="bg1"/>
          </a:solidFill>
          <a:latin typeface="Gotham Bold"/>
          <a:ea typeface="Gotham Bold"/>
          <a:cs typeface="Gotham Bold"/>
        </a:defRPr>
      </a:lvl2pPr>
      <a:lvl3pPr algn="l" rtl="0" eaLnBrk="0" fontAlgn="base" hangingPunct="0">
        <a:lnSpc>
          <a:spcPct val="90000"/>
        </a:lnSpc>
        <a:spcBef>
          <a:spcPct val="0"/>
        </a:spcBef>
        <a:spcAft>
          <a:spcPct val="0"/>
        </a:spcAft>
        <a:defRPr sz="4000">
          <a:solidFill>
            <a:schemeClr val="bg1"/>
          </a:solidFill>
          <a:latin typeface="Gotham Bold"/>
          <a:ea typeface="Gotham Bold"/>
          <a:cs typeface="Gotham Bold"/>
        </a:defRPr>
      </a:lvl3pPr>
      <a:lvl4pPr algn="l" rtl="0" eaLnBrk="0" fontAlgn="base" hangingPunct="0">
        <a:lnSpc>
          <a:spcPct val="90000"/>
        </a:lnSpc>
        <a:spcBef>
          <a:spcPct val="0"/>
        </a:spcBef>
        <a:spcAft>
          <a:spcPct val="0"/>
        </a:spcAft>
        <a:defRPr sz="4000">
          <a:solidFill>
            <a:schemeClr val="bg1"/>
          </a:solidFill>
          <a:latin typeface="Gotham Bold"/>
          <a:ea typeface="Gotham Bold"/>
          <a:cs typeface="Gotham Bold"/>
        </a:defRPr>
      </a:lvl4pPr>
      <a:lvl5pPr algn="l" rtl="0" eaLnBrk="0" fontAlgn="base" hangingPunct="0">
        <a:lnSpc>
          <a:spcPct val="90000"/>
        </a:lnSpc>
        <a:spcBef>
          <a:spcPct val="0"/>
        </a:spcBef>
        <a:spcAft>
          <a:spcPct val="0"/>
        </a:spcAft>
        <a:defRPr sz="4000">
          <a:solidFill>
            <a:schemeClr val="bg1"/>
          </a:solidFill>
          <a:latin typeface="Gotham Bold"/>
          <a:ea typeface="Gotham Bold"/>
          <a:cs typeface="Gotham Bold"/>
        </a:defRPr>
      </a:lvl5pPr>
      <a:lvl6pPr marL="457200" algn="l" rtl="0" fontAlgn="base">
        <a:lnSpc>
          <a:spcPct val="90000"/>
        </a:lnSpc>
        <a:spcBef>
          <a:spcPct val="0"/>
        </a:spcBef>
        <a:spcAft>
          <a:spcPct val="0"/>
        </a:spcAft>
        <a:defRPr sz="4000">
          <a:solidFill>
            <a:schemeClr val="bg1"/>
          </a:solidFill>
          <a:latin typeface="Gotham Bold"/>
          <a:ea typeface="Gotham Bold"/>
          <a:cs typeface="Gotham Bold"/>
        </a:defRPr>
      </a:lvl6pPr>
      <a:lvl7pPr marL="914400" algn="l" rtl="0" fontAlgn="base">
        <a:lnSpc>
          <a:spcPct val="90000"/>
        </a:lnSpc>
        <a:spcBef>
          <a:spcPct val="0"/>
        </a:spcBef>
        <a:spcAft>
          <a:spcPct val="0"/>
        </a:spcAft>
        <a:defRPr sz="4000">
          <a:solidFill>
            <a:schemeClr val="bg1"/>
          </a:solidFill>
          <a:latin typeface="Gotham Bold"/>
          <a:ea typeface="Gotham Bold"/>
          <a:cs typeface="Gotham Bold"/>
        </a:defRPr>
      </a:lvl7pPr>
      <a:lvl8pPr marL="1371600" algn="l" rtl="0" fontAlgn="base">
        <a:lnSpc>
          <a:spcPct val="90000"/>
        </a:lnSpc>
        <a:spcBef>
          <a:spcPct val="0"/>
        </a:spcBef>
        <a:spcAft>
          <a:spcPct val="0"/>
        </a:spcAft>
        <a:defRPr sz="4000">
          <a:solidFill>
            <a:schemeClr val="bg1"/>
          </a:solidFill>
          <a:latin typeface="Gotham Bold"/>
          <a:ea typeface="Gotham Bold"/>
          <a:cs typeface="Gotham Bold"/>
        </a:defRPr>
      </a:lvl8pPr>
      <a:lvl9pPr marL="1828800" algn="l" rtl="0" fontAlgn="base">
        <a:lnSpc>
          <a:spcPct val="90000"/>
        </a:lnSpc>
        <a:spcBef>
          <a:spcPct val="0"/>
        </a:spcBef>
        <a:spcAft>
          <a:spcPct val="0"/>
        </a:spcAft>
        <a:defRPr sz="4000">
          <a:solidFill>
            <a:schemeClr val="bg1"/>
          </a:solidFill>
          <a:latin typeface="Gotham Bold"/>
          <a:ea typeface="Gotham Bold"/>
          <a:cs typeface="Gotham Bold"/>
        </a:defRPr>
      </a:lvl9pPr>
    </p:titleStyle>
    <p:bodyStyle>
      <a:lvl1pPr algn="l" rtl="0" eaLnBrk="0" fontAlgn="base" hangingPunct="0">
        <a:lnSpc>
          <a:spcPct val="90000"/>
        </a:lnSpc>
        <a:spcBef>
          <a:spcPts val="1000"/>
        </a:spcBef>
        <a:spcAft>
          <a:spcPct val="0"/>
        </a:spcAft>
        <a:buFont typeface="Arial" panose="020B0604020202020204" pitchFamily="34" charset="0"/>
        <a:defRPr sz="2400" kern="1200">
          <a:solidFill>
            <a:schemeClr val="tx1"/>
          </a:solidFill>
          <a:latin typeface="DIN Condensed" panose="00000500000000000000" pitchFamily="2" charset="0"/>
          <a:ea typeface="Gotham Bold"/>
          <a:cs typeface="Gotham Bold" pitchFamily="50" charset="0"/>
        </a:defRPr>
      </a:lvl1pPr>
      <a:lvl2pPr marL="685800" indent="-228600" algn="l" rtl="0" eaLnBrk="0" fontAlgn="base" hangingPunct="0">
        <a:lnSpc>
          <a:spcPct val="90000"/>
        </a:lnSpc>
        <a:spcBef>
          <a:spcPts val="500"/>
        </a:spcBef>
        <a:spcAft>
          <a:spcPct val="0"/>
        </a:spcAft>
        <a:buFont typeface="Wingdings" panose="05000000000000000000" pitchFamily="2" charset="2"/>
        <a:buChar char="§"/>
        <a:defRPr sz="2000" kern="1200">
          <a:solidFill>
            <a:schemeClr val="tx1"/>
          </a:solidFill>
          <a:latin typeface="DIN Condensed" panose="00000500000000000000" pitchFamily="2" charset="0"/>
          <a:ea typeface="Gotham Bold"/>
          <a:cs typeface="Gotham Bold"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Gotham Bold"/>
          <a:cs typeface="Gotham Bold"/>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Gotham Bold"/>
          <a:cs typeface="Gotham Bold"/>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Gotham Bold"/>
          <a:cs typeface="Gotham Bold"/>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accounting.santarosa.edu/sites/accounting.santarosa.edu/files/documents/Employee%20Payments%20User%20Instructions_0.pdf"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mailto:nobrien@santarosa.edu"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accounting.santarosa.edu/fiscal-services-guide" TargetMode="External"/><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accounting.santarosa.edu/escape-trainings" TargetMode="External"/><Relationship Id="rId2" Type="http://schemas.openxmlformats.org/officeDocument/2006/relationships/hyperlink" Target="https://accounting.santarosa.edu/sites/accounting.santarosa.edu/files/documents/User%20Guide%20Budget%20Transfers%20%26%20Journals.pdf"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D9F2910-F8F9-4174-8BA4-5CDA5BED9F13}"/>
              </a:ext>
            </a:extLst>
          </p:cNvPr>
          <p:cNvSpPr>
            <a:spLocks noGrp="1" noChangeArrowheads="1"/>
          </p:cNvSpPr>
          <p:nvPr>
            <p:ph type="title"/>
          </p:nvPr>
        </p:nvSpPr>
        <p:spPr>
          <a:xfrm>
            <a:off x="831850" y="1374775"/>
            <a:ext cx="10304463" cy="1662112"/>
          </a:xfrm>
        </p:spPr>
        <p:txBody>
          <a:bodyPr/>
          <a:lstStyle/>
          <a:p>
            <a:pPr algn="ctr" eaLnBrk="1" hangingPunct="1"/>
            <a:r>
              <a:rPr lang="en-US" altLang="en-US" dirty="0">
                <a:solidFill>
                  <a:srgbClr val="002060"/>
                </a:solidFill>
                <a:latin typeface="Gotham Bold"/>
                <a:cs typeface="Gotham Bold"/>
              </a:rPr>
              <a:t>Categorical Fiscal Year End</a:t>
            </a:r>
            <a:br>
              <a:rPr lang="en-US" altLang="en-US" dirty="0">
                <a:latin typeface="Gotham Bold"/>
                <a:cs typeface="Gotham Bold"/>
              </a:rPr>
            </a:br>
            <a:endParaRPr lang="en-US" altLang="en-US" sz="3200" dirty="0">
              <a:latin typeface="Gotham Bold"/>
              <a:cs typeface="Gotham Bold"/>
            </a:endParaRPr>
          </a:p>
        </p:txBody>
      </p:sp>
      <p:sp>
        <p:nvSpPr>
          <p:cNvPr id="18435" name="Rectangle 3">
            <a:extLst>
              <a:ext uri="{FF2B5EF4-FFF2-40B4-BE49-F238E27FC236}">
                <a16:creationId xmlns:a16="http://schemas.microsoft.com/office/drawing/2014/main" id="{889FF1A2-91EE-4D39-8618-58BB5FEF08B1}"/>
              </a:ext>
            </a:extLst>
          </p:cNvPr>
          <p:cNvSpPr>
            <a:spLocks noChangeArrowheads="1"/>
          </p:cNvSpPr>
          <p:nvPr/>
        </p:nvSpPr>
        <p:spPr bwMode="auto">
          <a:xfrm>
            <a:off x="1743075" y="4043363"/>
            <a:ext cx="889635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defRPr sz="2400">
                <a:solidFill>
                  <a:schemeClr val="tx1"/>
                </a:solidFill>
                <a:latin typeface="DIN Condensed"/>
                <a:ea typeface="Gotham Bold"/>
                <a:cs typeface="Gotham Bold"/>
              </a:defRPr>
            </a:lvl1pPr>
            <a:lvl2pPr marL="742950" indent="-285750">
              <a:lnSpc>
                <a:spcPct val="90000"/>
              </a:lnSpc>
              <a:spcBef>
                <a:spcPts val="500"/>
              </a:spcBef>
              <a:buFont typeface="Wingdings" panose="05000000000000000000" pitchFamily="2" charset="2"/>
              <a:buChar char="§"/>
              <a:defRPr sz="2000">
                <a:solidFill>
                  <a:schemeClr val="tx1"/>
                </a:solidFill>
                <a:latin typeface="DIN Condensed"/>
                <a:ea typeface="Gotham Bold"/>
                <a:cs typeface="Gotham Bold"/>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Gotham Bold"/>
                <a:cs typeface="Gotham Bold"/>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Gotham Bold"/>
                <a:cs typeface="Gotham Bold"/>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Gotham Bold"/>
                <a:cs typeface="Gotham Bold"/>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Gotham Bold"/>
                <a:cs typeface="Gotham Bold"/>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Gotham Bold"/>
                <a:cs typeface="Gotham Bold"/>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Gotham Bold"/>
                <a:cs typeface="Gotham Bold"/>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Gotham Bold"/>
                <a:cs typeface="Gotham Bold"/>
              </a:defRPr>
            </a:lvl9pPr>
          </a:lstStyle>
          <a:p>
            <a:pPr eaLnBrk="1" hangingPunct="1">
              <a:lnSpc>
                <a:spcPct val="100000"/>
              </a:lnSpc>
              <a:spcBef>
                <a:spcPct val="0"/>
              </a:spcBef>
              <a:buFontTx/>
              <a:buNone/>
            </a:pPr>
            <a:r>
              <a:rPr lang="en-US" altLang="en-US" sz="2800" dirty="0">
                <a:solidFill>
                  <a:srgbClr val="002060"/>
                </a:solidFill>
                <a:latin typeface="Calibri" panose="020F0502020204030204" pitchFamily="34" charset="0"/>
              </a:rPr>
              <a:t>Series: Tuesday Training</a:t>
            </a:r>
          </a:p>
          <a:p>
            <a:pPr eaLnBrk="1" hangingPunct="1">
              <a:lnSpc>
                <a:spcPct val="100000"/>
              </a:lnSpc>
              <a:spcBef>
                <a:spcPct val="0"/>
              </a:spcBef>
              <a:buFontTx/>
              <a:buNone/>
            </a:pPr>
            <a:r>
              <a:rPr lang="en-US" altLang="en-US" sz="2800" dirty="0">
                <a:solidFill>
                  <a:srgbClr val="002060"/>
                </a:solidFill>
                <a:latin typeface="Calibri" panose="020F0502020204030204" pitchFamily="34" charset="0"/>
              </a:rPr>
              <a:t>Presenter: Stephanie Dirks</a:t>
            </a:r>
          </a:p>
          <a:p>
            <a:pPr eaLnBrk="1" hangingPunct="1">
              <a:lnSpc>
                <a:spcPct val="100000"/>
              </a:lnSpc>
              <a:spcBef>
                <a:spcPct val="0"/>
              </a:spcBef>
              <a:buFontTx/>
              <a:buNone/>
            </a:pPr>
            <a:r>
              <a:rPr lang="en-US" altLang="en-US" sz="2800" dirty="0">
                <a:solidFill>
                  <a:srgbClr val="002060"/>
                </a:solidFill>
                <a:latin typeface="Calibri" panose="020F0502020204030204" pitchFamily="34" charset="0"/>
              </a:rPr>
              <a:t>Date: June 18, 2024</a:t>
            </a:r>
          </a:p>
          <a:p>
            <a:pPr eaLnBrk="1" hangingPunct="1">
              <a:lnSpc>
                <a:spcPct val="100000"/>
              </a:lnSpc>
              <a:spcBef>
                <a:spcPct val="0"/>
              </a:spcBef>
              <a:buFontTx/>
              <a:buNone/>
            </a:pPr>
            <a:endParaRPr lang="en-US" altLang="en-US" sz="1800" dirty="0">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C6C90C2B-4FC3-4F5B-A433-47CFC85D0CBD}"/>
              </a:ext>
            </a:extLst>
          </p:cNvPr>
          <p:cNvSpPr>
            <a:spLocks noGrp="1" noChangeArrowheads="1"/>
          </p:cNvSpPr>
          <p:nvPr>
            <p:ph type="title"/>
          </p:nvPr>
        </p:nvSpPr>
        <p:spPr>
          <a:xfrm>
            <a:off x="357188" y="55563"/>
            <a:ext cx="11028362" cy="1012825"/>
          </a:xfrm>
        </p:spPr>
        <p:txBody>
          <a:bodyPr/>
          <a:lstStyle/>
          <a:p>
            <a:pPr eaLnBrk="1" hangingPunct="1"/>
            <a:r>
              <a:rPr lang="en-US" altLang="en-US">
                <a:latin typeface="Gotham Bold"/>
                <a:cs typeface="Gotham Bold"/>
              </a:rPr>
              <a:t>Accounts Payable</a:t>
            </a:r>
          </a:p>
        </p:txBody>
      </p:sp>
      <p:sp>
        <p:nvSpPr>
          <p:cNvPr id="37891" name="Content Placeholder 2">
            <a:extLst>
              <a:ext uri="{FF2B5EF4-FFF2-40B4-BE49-F238E27FC236}">
                <a16:creationId xmlns:a16="http://schemas.microsoft.com/office/drawing/2014/main" id="{F3EFB57E-CA77-4D17-8F1F-E4A3A2B353AD}"/>
              </a:ext>
            </a:extLst>
          </p:cNvPr>
          <p:cNvSpPr>
            <a:spLocks noGrp="1" noChangeArrowheads="1"/>
          </p:cNvSpPr>
          <p:nvPr>
            <p:ph idx="1"/>
          </p:nvPr>
        </p:nvSpPr>
        <p:spPr>
          <a:xfrm>
            <a:off x="254000" y="1474788"/>
            <a:ext cx="11029950" cy="4778375"/>
          </a:xfrm>
        </p:spPr>
        <p:txBody>
          <a:bodyPr/>
          <a:lstStyle/>
          <a:p>
            <a:pPr marL="285750" indent="-285750">
              <a:buFont typeface="Arial" panose="020B0604020202020204" pitchFamily="34" charset="0"/>
              <a:buChar char="•"/>
            </a:pPr>
            <a:r>
              <a:rPr lang="en-US" altLang="en-US" sz="1800" b="1">
                <a:latin typeface="DIN Condensed"/>
                <a:cs typeface="Gotham Bold"/>
              </a:rPr>
              <a:t>Mileage Reimbursements</a:t>
            </a:r>
            <a:r>
              <a:rPr lang="en-US" altLang="en-US" sz="1800">
                <a:latin typeface="DIN Condensed"/>
                <a:cs typeface="Gotham Bold"/>
              </a:rPr>
              <a:t> must be submitted and approved in Escape (as </a:t>
            </a:r>
            <a:r>
              <a:rPr lang="en-US" altLang="en-US" sz="1800">
                <a:latin typeface="DIN Condensed"/>
                <a:cs typeface="Gotham Bold"/>
                <a:hlinkClick r:id="rId2"/>
              </a:rPr>
              <a:t>Employee Payments</a:t>
            </a:r>
            <a:r>
              <a:rPr lang="en-US" altLang="en-US" sz="1800">
                <a:latin typeface="DIN Condensed"/>
                <a:cs typeface="Gotham Bold"/>
              </a:rPr>
              <a:t>) by June 7 to be included in the final check run for the fiscal year (always ideal).  Deadline for submitting mileage reimbursements is July 12.  When submitting June mileage reimbursements in July, </a:t>
            </a:r>
            <a:r>
              <a:rPr lang="en-US" altLang="en-US" sz="1800" u="sng">
                <a:latin typeface="DIN Condensed"/>
                <a:cs typeface="Gotham Bold"/>
              </a:rPr>
              <a:t>make sure you select the old fiscal year from the drop-down</a:t>
            </a:r>
            <a:r>
              <a:rPr lang="en-US" altLang="en-US" sz="1800">
                <a:latin typeface="DIN Condensed"/>
                <a:cs typeface="Gotham Bold"/>
              </a:rPr>
              <a:t>.</a:t>
            </a:r>
          </a:p>
          <a:p>
            <a:pPr marL="285750" indent="-285750">
              <a:buFont typeface="Arial" panose="020B0604020202020204" pitchFamily="34" charset="0"/>
              <a:buChar char="•"/>
            </a:pPr>
            <a:r>
              <a:rPr lang="en-US" altLang="en-US" sz="1800" b="1">
                <a:latin typeface="DIN Condensed"/>
                <a:cs typeface="Gotham Bold"/>
              </a:rPr>
              <a:t>Employee Reimbursements</a:t>
            </a:r>
            <a:r>
              <a:rPr lang="en-US" altLang="en-US" sz="1800">
                <a:latin typeface="DIN Condensed"/>
                <a:cs typeface="Gotham Bold"/>
              </a:rPr>
              <a:t> must be submitted and approved in Escape (as </a:t>
            </a:r>
            <a:r>
              <a:rPr lang="en-US" altLang="en-US" sz="1800">
                <a:latin typeface="DIN Condensed"/>
                <a:cs typeface="Gotham Bold"/>
                <a:hlinkClick r:id="rId2"/>
              </a:rPr>
              <a:t>Employee Payments</a:t>
            </a:r>
            <a:r>
              <a:rPr lang="en-US" altLang="en-US" sz="1800">
                <a:latin typeface="DIN Condensed"/>
                <a:cs typeface="Gotham Bold"/>
              </a:rPr>
              <a:t>) by June 7 to be included in the final check run for the fiscal year (always ideal).  Deadline for submitting employee reimbursements is July 12.  When submitting employee reimbursements in July for purchases made in June, </a:t>
            </a:r>
            <a:r>
              <a:rPr lang="en-US" altLang="en-US" sz="1800" u="sng">
                <a:latin typeface="DIN Condensed"/>
                <a:cs typeface="Gotham Bold"/>
              </a:rPr>
              <a:t>make sure you select the old fiscal year from the drop-down</a:t>
            </a:r>
            <a:r>
              <a:rPr lang="en-US" altLang="en-US" sz="1800">
                <a:latin typeface="DIN Condensed"/>
                <a:cs typeface="Gotham Bold"/>
              </a:rPr>
              <a:t>.  This would include uniform allowances and reimbursements for miscellaneous purchases under $200. </a:t>
            </a:r>
          </a:p>
          <a:p>
            <a:pPr marL="285750" indent="-285750">
              <a:buFont typeface="Arial" panose="020B0604020202020204" pitchFamily="34" charset="0"/>
              <a:buChar char="•"/>
            </a:pPr>
            <a:r>
              <a:rPr lang="en-US" altLang="en-US" sz="1800" b="1">
                <a:latin typeface="DIN Condensed"/>
                <a:cs typeface="Gotham Bold"/>
              </a:rPr>
              <a:t>Staff Travel Expense Claims</a:t>
            </a:r>
            <a:r>
              <a:rPr lang="en-US" altLang="en-US" sz="1800">
                <a:latin typeface="DIN Condensed"/>
                <a:cs typeface="Gotham Bold"/>
              </a:rPr>
              <a:t> submit to Accounting by June 7 to be included in the final check run for the fiscal year (always ideal) or as soon as possible after the trip. For travel late in June, submit the Travel Expense Claim to Accounting by July 12.  Even if the trip was cancelled or no additional reimbursement is due, you must submit a Travel Expense Claim for zero dollars so that we may close out the trip. </a:t>
            </a:r>
          </a:p>
          <a:p>
            <a:pPr marL="285750" indent="-285750">
              <a:buFont typeface="Arial" panose="020B0604020202020204" pitchFamily="34" charset="0"/>
              <a:buChar char="•"/>
            </a:pPr>
            <a:r>
              <a:rPr lang="en-US" altLang="en-US" sz="1800" b="1">
                <a:latin typeface="DIN Condensed"/>
                <a:cs typeface="Gotham Bold"/>
              </a:rPr>
              <a:t>Student Travel Forms</a:t>
            </a:r>
            <a:r>
              <a:rPr lang="en-US" altLang="en-US" sz="1800">
                <a:latin typeface="DIN Condensed"/>
                <a:cs typeface="Gotham Bold"/>
              </a:rPr>
              <a:t> submit to Accounting by June 7 to be included in the final check run for the fiscal year (always ideal) or as soon as possible after the trip.  For travel late in June, submit the Student Travel Form to Accounting by July 12.  Even if the trip was cancelled or no additional reimbursement is due, you must submit a Student Travel Form for zero dollars so that we may close out the trip.  </a:t>
            </a:r>
          </a:p>
          <a:p>
            <a:pPr marL="285750" indent="-285750">
              <a:buFont typeface="Arial" panose="020B0604020202020204" pitchFamily="34" charset="0"/>
              <a:buChar char="•"/>
            </a:pPr>
            <a:endParaRPr lang="en-US" altLang="en-US" sz="1800">
              <a:latin typeface="DIN Condensed"/>
              <a:cs typeface="Gotham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D98ADC5-8E4F-4732-94BE-3AB93E84BCB5}"/>
              </a:ext>
            </a:extLst>
          </p:cNvPr>
          <p:cNvSpPr>
            <a:spLocks noGrp="1" noChangeArrowheads="1"/>
          </p:cNvSpPr>
          <p:nvPr>
            <p:ph type="title"/>
          </p:nvPr>
        </p:nvSpPr>
        <p:spPr>
          <a:xfrm>
            <a:off x="357188" y="55563"/>
            <a:ext cx="11028362" cy="1012825"/>
          </a:xfrm>
        </p:spPr>
        <p:txBody>
          <a:bodyPr/>
          <a:lstStyle/>
          <a:p>
            <a:pPr eaLnBrk="1" hangingPunct="1"/>
            <a:r>
              <a:rPr lang="en-US" altLang="en-US">
                <a:latin typeface="Gotham Bold"/>
                <a:cs typeface="Gotham Bold"/>
              </a:rPr>
              <a:t>Accounts Payable</a:t>
            </a:r>
          </a:p>
        </p:txBody>
      </p:sp>
      <p:sp>
        <p:nvSpPr>
          <p:cNvPr id="3" name="Content Placeholder 2">
            <a:extLst>
              <a:ext uri="{FF2B5EF4-FFF2-40B4-BE49-F238E27FC236}">
                <a16:creationId xmlns:a16="http://schemas.microsoft.com/office/drawing/2014/main" id="{E991899E-BC1F-44C9-9B68-833DF7C5FF4E}"/>
              </a:ext>
            </a:extLst>
          </p:cNvPr>
          <p:cNvSpPr>
            <a:spLocks noGrp="1"/>
          </p:cNvSpPr>
          <p:nvPr>
            <p:ph idx="1"/>
          </p:nvPr>
        </p:nvSpPr>
        <p:spPr>
          <a:xfrm>
            <a:off x="355600" y="1339850"/>
            <a:ext cx="11029950" cy="4660900"/>
          </a:xfrm>
        </p:spPr>
        <p:txBody>
          <a:bodyPr/>
          <a:lstStyle/>
          <a:p>
            <a:pPr marL="285750" indent="-285750">
              <a:buFont typeface="Arial" panose="020B0604020202020204" pitchFamily="34" charset="0"/>
              <a:buChar char="•"/>
              <a:defRPr/>
            </a:pPr>
            <a:r>
              <a:rPr lang="en-US" sz="1800" b="1" dirty="0"/>
              <a:t>Final Cash Advance Receipts</a:t>
            </a:r>
            <a:r>
              <a:rPr lang="en-US" sz="1800" dirty="0"/>
              <a:t> submit final and/or remaining cash to Accounting by June 7 (ideal) or no later than July 12.  Include a tally of the receipts; subtract this total from the initial cash advance amount to determine the amount of cash to be returned, if any.</a:t>
            </a:r>
          </a:p>
          <a:p>
            <a:pPr marL="285750" indent="-285750">
              <a:buFont typeface="Arial" panose="020B0604020202020204" pitchFamily="34" charset="0"/>
              <a:buChar char="•"/>
              <a:defRPr/>
            </a:pPr>
            <a:r>
              <a:rPr lang="en-US" sz="1800" b="1" dirty="0"/>
              <a:t>Office Depot packing slips</a:t>
            </a:r>
            <a:r>
              <a:rPr lang="en-US" sz="1800" dirty="0"/>
              <a:t> submit to Accounting by June 7.  </a:t>
            </a:r>
            <a:r>
              <a:rPr lang="en-US" sz="1800" u="sng" dirty="0"/>
              <a:t>Final Office Depot orders should be placed no later than June 2 to allow time for processing</a:t>
            </a:r>
            <a:r>
              <a:rPr lang="en-US" sz="1800" dirty="0"/>
              <a:t>. </a:t>
            </a:r>
          </a:p>
          <a:p>
            <a:pPr marL="285750" indent="-285750">
              <a:buFont typeface="Arial" panose="020B0604020202020204" pitchFamily="34" charset="0"/>
              <a:buChar char="•"/>
              <a:defRPr/>
            </a:pPr>
            <a:r>
              <a:rPr lang="en-US" sz="1800" b="1" dirty="0" err="1"/>
              <a:t>CalCard</a:t>
            </a:r>
            <a:r>
              <a:rPr lang="en-US" sz="1800" b="1" dirty="0"/>
              <a:t> Expense Reports</a:t>
            </a:r>
            <a:r>
              <a:rPr lang="en-US" sz="1800" dirty="0"/>
              <a:t> submit in Chrome River for purchases listed on the June 7</a:t>
            </a:r>
            <a:r>
              <a:rPr lang="en-US" sz="1800" baseline="30000" dirty="0"/>
              <a:t>th</a:t>
            </a:r>
            <a:r>
              <a:rPr lang="en-US" sz="1800" dirty="0"/>
              <a:t> statement no later than June 7.  </a:t>
            </a:r>
            <a:r>
              <a:rPr lang="en-US" sz="1800" u="sng" dirty="0"/>
              <a:t>Final </a:t>
            </a:r>
            <a:r>
              <a:rPr lang="en-US" sz="1800" u="sng" dirty="0" err="1"/>
              <a:t>CalCard</a:t>
            </a:r>
            <a:r>
              <a:rPr lang="en-US" sz="1800" u="sng" dirty="0"/>
              <a:t> purchases should be made before June 20 to allow time for purchases to be received by June 30</a:t>
            </a:r>
            <a:r>
              <a:rPr lang="en-US" sz="1800" dirty="0"/>
              <a:t>.  Submit </a:t>
            </a:r>
            <a:r>
              <a:rPr lang="en-US" sz="1800" dirty="0" err="1"/>
              <a:t>CalCard</a:t>
            </a:r>
            <a:r>
              <a:rPr lang="en-US" sz="1800" dirty="0"/>
              <a:t> expense reports in Chrome River for purchases listed on the July 7</a:t>
            </a:r>
            <a:r>
              <a:rPr lang="en-US" sz="1800" baseline="30000" dirty="0"/>
              <a:t>th</a:t>
            </a:r>
            <a:r>
              <a:rPr lang="en-US" sz="1800" dirty="0"/>
              <a:t> statement no later than July 10. </a:t>
            </a:r>
            <a:r>
              <a:rPr lang="en-US" sz="1800" b="1" u="sng" dirty="0"/>
              <a:t>Cal Cards may not be used between June 21</a:t>
            </a:r>
            <a:r>
              <a:rPr lang="en-US" sz="1800" b="1" u="sng" baseline="30000" dirty="0"/>
              <a:t>st</a:t>
            </a:r>
            <a:r>
              <a:rPr lang="en-US" sz="1800" b="1" u="sng" dirty="0"/>
              <a:t> – July 7</a:t>
            </a:r>
            <a:r>
              <a:rPr lang="en-US" sz="1800" b="1" u="sng" baseline="30000" dirty="0"/>
              <a:t>th</a:t>
            </a:r>
            <a:r>
              <a:rPr lang="en-US" sz="1800" b="1" u="sng" dirty="0"/>
              <a:t>. </a:t>
            </a:r>
          </a:p>
          <a:p>
            <a:pPr marL="285750" indent="-285750">
              <a:buFont typeface="Arial" panose="020B0604020202020204" pitchFamily="34" charset="0"/>
              <a:buChar char="•"/>
              <a:defRPr/>
            </a:pPr>
            <a:r>
              <a:rPr lang="en-US" sz="1800" b="1" dirty="0"/>
              <a:t>Bulk mail charges</a:t>
            </a:r>
            <a:r>
              <a:rPr lang="en-US" sz="1800" dirty="0"/>
              <a:t> at the end of June will appear on the July statement from the vendor and will be charged to the new fiscal year. If you are a Categorical Program and the charge needs to be a liability to the prior fiscal year, reach out to Stephanie Dirks prior to July 12</a:t>
            </a:r>
            <a:r>
              <a:rPr lang="en-US" sz="1800" baseline="30000" dirty="0"/>
              <a:t>th</a:t>
            </a:r>
            <a:r>
              <a:rPr lang="en-US" sz="1800" dirty="0"/>
              <a:t>. </a:t>
            </a:r>
          </a:p>
          <a:p>
            <a:pPr>
              <a:defRPr/>
            </a:pPr>
            <a:endParaRPr lang="en-US" dirty="0"/>
          </a:p>
        </p:txBody>
      </p:sp>
      <p:pic>
        <p:nvPicPr>
          <p:cNvPr id="38916" name="Picture 1">
            <a:extLst>
              <a:ext uri="{FF2B5EF4-FFF2-40B4-BE49-F238E27FC236}">
                <a16:creationId xmlns:a16="http://schemas.microsoft.com/office/drawing/2014/main" id="{791EA035-332A-4801-8B25-9D87E525F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4752975"/>
            <a:ext cx="114014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E986A86-27C3-4DF7-9D25-5FCF4A971921}"/>
              </a:ext>
            </a:extLst>
          </p:cNvPr>
          <p:cNvSpPr>
            <a:spLocks noGrp="1" noChangeArrowheads="1"/>
          </p:cNvSpPr>
          <p:nvPr>
            <p:ph type="title"/>
          </p:nvPr>
        </p:nvSpPr>
        <p:spPr>
          <a:xfrm>
            <a:off x="357188" y="55563"/>
            <a:ext cx="11028362" cy="1012825"/>
          </a:xfrm>
        </p:spPr>
        <p:txBody>
          <a:bodyPr/>
          <a:lstStyle/>
          <a:p>
            <a:r>
              <a:rPr lang="en-US" altLang="en-US" b="1">
                <a:latin typeface="Gotham Bold"/>
                <a:cs typeface="Gotham Bold"/>
              </a:rPr>
              <a:t>Requisitions / Purchase Orders</a:t>
            </a:r>
            <a:endParaRPr lang="en-US" altLang="en-US">
              <a:latin typeface="Gotham Bold"/>
              <a:cs typeface="Gotham Bold"/>
            </a:endParaRPr>
          </a:p>
        </p:txBody>
      </p:sp>
      <p:sp>
        <p:nvSpPr>
          <p:cNvPr id="3" name="Content Placeholder 2">
            <a:extLst>
              <a:ext uri="{FF2B5EF4-FFF2-40B4-BE49-F238E27FC236}">
                <a16:creationId xmlns:a16="http://schemas.microsoft.com/office/drawing/2014/main" id="{E991899E-BC1F-44C9-9B68-833DF7C5FF4E}"/>
              </a:ext>
            </a:extLst>
          </p:cNvPr>
          <p:cNvSpPr>
            <a:spLocks noGrp="1"/>
          </p:cNvSpPr>
          <p:nvPr>
            <p:ph idx="1"/>
          </p:nvPr>
        </p:nvSpPr>
        <p:spPr>
          <a:xfrm>
            <a:off x="355600" y="2657475"/>
            <a:ext cx="11029950" cy="3343275"/>
          </a:xfrm>
        </p:spPr>
        <p:txBody>
          <a:bodyPr/>
          <a:lstStyle/>
          <a:p>
            <a:pPr marL="285750" indent="-285750">
              <a:buFont typeface="Arial" panose="020B0604020202020204" pitchFamily="34" charset="0"/>
              <a:buChar char="•"/>
              <a:defRPr/>
            </a:pPr>
            <a:r>
              <a:rPr lang="en-US" sz="1800" dirty="0"/>
              <a:t>Review the Purchasing Deadline memo that is distributed in spring; submit all requisitions by the stated deadlines to ensure that items are received prior to June 30.  </a:t>
            </a:r>
          </a:p>
          <a:p>
            <a:pPr marL="285750" indent="-285750">
              <a:buFont typeface="Arial" panose="020B0604020202020204" pitchFamily="34" charset="0"/>
              <a:buChar char="•"/>
              <a:defRPr/>
            </a:pPr>
            <a:r>
              <a:rPr lang="en-US" sz="1800" dirty="0"/>
              <a:t>Some items need additional delivery lead times or may require quotes/bidding.  Items received after June 30 will be charged to the new fiscal year.  No exceptions.</a:t>
            </a:r>
          </a:p>
          <a:p>
            <a:pPr lvl="1">
              <a:defRPr/>
            </a:pPr>
            <a:r>
              <a:rPr lang="en-US" sz="1800" dirty="0"/>
              <a:t>Standard practice is to check fund availability and wait for any budget transfers to be processed/posted before submitting a requisition.  Only in emergency situations should you submit a requisition with insufficient funds.</a:t>
            </a:r>
          </a:p>
          <a:p>
            <a:pPr lvl="1">
              <a:defRPr/>
            </a:pPr>
            <a:r>
              <a:rPr lang="en-US" sz="1800" dirty="0"/>
              <a:t>When submitting a requisition with insufficient funds, either 1) process a budget transfer to cover the cost and include the budget transfer number in the Notes section of the requisition, or 2) email the buyer and include Whitney Schultz or Stephanie Dirks (for grants and categorical programs) on the email, explaining why you need approval to process the requisition with insufficient funds.  Whitney or Stephanie will confirm approval with the buyer.</a:t>
            </a:r>
          </a:p>
          <a:p>
            <a:pPr>
              <a:defRPr/>
            </a:pPr>
            <a:endParaRPr lang="en-US" dirty="0"/>
          </a:p>
        </p:txBody>
      </p:sp>
      <p:pic>
        <p:nvPicPr>
          <p:cNvPr id="39940" name="Picture 1">
            <a:extLst>
              <a:ext uri="{FF2B5EF4-FFF2-40B4-BE49-F238E27FC236}">
                <a16:creationId xmlns:a16="http://schemas.microsoft.com/office/drawing/2014/main" id="{3261665B-FDA3-4759-BD0E-07136133B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133475"/>
            <a:ext cx="100107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7B895D1-E494-4C23-9096-B59B355DD90B}"/>
              </a:ext>
            </a:extLst>
          </p:cNvPr>
          <p:cNvSpPr>
            <a:spLocks noGrp="1" noChangeArrowheads="1"/>
          </p:cNvSpPr>
          <p:nvPr>
            <p:ph type="title"/>
          </p:nvPr>
        </p:nvSpPr>
        <p:spPr>
          <a:xfrm>
            <a:off x="357188" y="55563"/>
            <a:ext cx="11028362" cy="1012825"/>
          </a:xfrm>
        </p:spPr>
        <p:txBody>
          <a:bodyPr/>
          <a:lstStyle/>
          <a:p>
            <a:r>
              <a:rPr lang="en-US" altLang="en-US" b="1">
                <a:latin typeface="Gotham Bold"/>
                <a:cs typeface="Gotham Bold"/>
              </a:rPr>
              <a:t>Requisitions / Purchase Orders</a:t>
            </a:r>
            <a:endParaRPr lang="en-US" altLang="en-US">
              <a:latin typeface="Gotham Bold"/>
              <a:cs typeface="Gotham Bold"/>
            </a:endParaRPr>
          </a:p>
        </p:txBody>
      </p:sp>
      <p:sp>
        <p:nvSpPr>
          <p:cNvPr id="3" name="Content Placeholder 2">
            <a:extLst>
              <a:ext uri="{FF2B5EF4-FFF2-40B4-BE49-F238E27FC236}">
                <a16:creationId xmlns:a16="http://schemas.microsoft.com/office/drawing/2014/main" id="{E991899E-BC1F-44C9-9B68-833DF7C5FF4E}"/>
              </a:ext>
            </a:extLst>
          </p:cNvPr>
          <p:cNvSpPr>
            <a:spLocks noGrp="1"/>
          </p:cNvSpPr>
          <p:nvPr>
            <p:ph idx="1"/>
          </p:nvPr>
        </p:nvSpPr>
        <p:spPr>
          <a:xfrm>
            <a:off x="355600" y="1339850"/>
            <a:ext cx="5740400" cy="4660900"/>
          </a:xfrm>
        </p:spPr>
        <p:txBody>
          <a:bodyPr/>
          <a:lstStyle/>
          <a:p>
            <a:pPr marL="285750" indent="-285750">
              <a:buFont typeface="Arial" panose="020B0604020202020204" pitchFamily="34" charset="0"/>
              <a:buChar char="•"/>
              <a:defRPr/>
            </a:pPr>
            <a:r>
              <a:rPr lang="en-US" sz="1800" dirty="0"/>
              <a:t>Review all outstanding requisitions on a regular basis.  There is no need to wait until year-end; for example, semester-based requisitions should be reviewed at the end of the semester.  For requisitions that are complete and all invoices have been paid, notify Nicole O’Brien in Accounting that the purchase order can be completed (closed).  This allows any remaining balances to be disencumbered and the funds made available in the account.</a:t>
            </a:r>
          </a:p>
          <a:p>
            <a:pPr marL="285750" indent="-285750">
              <a:buFont typeface="Arial" panose="020B0604020202020204" pitchFamily="34" charset="0"/>
              <a:buChar char="•"/>
              <a:defRPr/>
            </a:pPr>
            <a:r>
              <a:rPr lang="en-US" sz="1800" dirty="0"/>
              <a:t>After the final check run for the fiscal year has processed on June 12th, run a search of all vendor requisitions that are “uncompleted” as shown in the screen shot.  Search parameters: include fiscal year, “Only Uncompleted” = Yes, “Created By” = your user ID.</a:t>
            </a:r>
          </a:p>
          <a:p>
            <a:pPr>
              <a:defRPr/>
            </a:pPr>
            <a:endParaRPr lang="en-US" dirty="0"/>
          </a:p>
        </p:txBody>
      </p:sp>
      <p:pic>
        <p:nvPicPr>
          <p:cNvPr id="40964" name="Picture 3">
            <a:extLst>
              <a:ext uri="{FF2B5EF4-FFF2-40B4-BE49-F238E27FC236}">
                <a16:creationId xmlns:a16="http://schemas.microsoft.com/office/drawing/2014/main" id="{D041D5DF-B3F4-49A9-B48B-044D99280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5575" y="1339850"/>
            <a:ext cx="5178425"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CFE8F46-30D2-423C-8578-3A93B2D5D10F}"/>
              </a:ext>
            </a:extLst>
          </p:cNvPr>
          <p:cNvSpPr>
            <a:spLocks noGrp="1" noChangeArrowheads="1"/>
          </p:cNvSpPr>
          <p:nvPr>
            <p:ph type="title"/>
          </p:nvPr>
        </p:nvSpPr>
        <p:spPr>
          <a:xfrm>
            <a:off x="357188" y="55563"/>
            <a:ext cx="11028362" cy="1012825"/>
          </a:xfrm>
        </p:spPr>
        <p:txBody>
          <a:bodyPr/>
          <a:lstStyle/>
          <a:p>
            <a:r>
              <a:rPr lang="en-US" altLang="en-US" b="1">
                <a:latin typeface="Gotham Bold"/>
                <a:cs typeface="Gotham Bold"/>
              </a:rPr>
              <a:t>Requisitions / Purchase Orders</a:t>
            </a:r>
            <a:endParaRPr lang="en-US" altLang="en-US">
              <a:latin typeface="Gotham Bold"/>
              <a:cs typeface="Gotham Bold"/>
            </a:endParaRPr>
          </a:p>
        </p:txBody>
      </p:sp>
      <p:sp>
        <p:nvSpPr>
          <p:cNvPr id="3" name="Content Placeholder 2">
            <a:extLst>
              <a:ext uri="{FF2B5EF4-FFF2-40B4-BE49-F238E27FC236}">
                <a16:creationId xmlns:a16="http://schemas.microsoft.com/office/drawing/2014/main" id="{E991899E-BC1F-44C9-9B68-833DF7C5FF4E}"/>
              </a:ext>
            </a:extLst>
          </p:cNvPr>
          <p:cNvSpPr>
            <a:spLocks noGrp="1"/>
          </p:cNvSpPr>
          <p:nvPr>
            <p:ph idx="1"/>
          </p:nvPr>
        </p:nvSpPr>
        <p:spPr>
          <a:xfrm>
            <a:off x="355600" y="1339850"/>
            <a:ext cx="11237913" cy="4660900"/>
          </a:xfrm>
        </p:spPr>
        <p:txBody>
          <a:bodyPr/>
          <a:lstStyle/>
          <a:p>
            <a:pPr marL="285750" indent="-285750">
              <a:buFont typeface="Arial" panose="020B0604020202020204" pitchFamily="34" charset="0"/>
              <a:buChar char="•"/>
              <a:defRPr/>
            </a:pPr>
            <a:r>
              <a:rPr lang="en-US" sz="1800" dirty="0"/>
              <a:t>Review each requisition to determine the year-end status; there are three possibilities: </a:t>
            </a:r>
          </a:p>
          <a:p>
            <a:pPr lvl="1">
              <a:defRPr/>
            </a:pPr>
            <a:r>
              <a:rPr lang="en-US" sz="1800" b="1" dirty="0"/>
              <a:t>Complete</a:t>
            </a:r>
            <a:r>
              <a:rPr lang="en-US" sz="1800" dirty="0"/>
              <a:t> – all items have been received and all invoices have been paid in full (as shown on the Payments tab of the requisition).  These requisitions will be closed; any remaining balances will be disencumbered and the funds made available in the account.</a:t>
            </a:r>
          </a:p>
          <a:p>
            <a:pPr lvl="1">
              <a:defRPr/>
            </a:pPr>
            <a:r>
              <a:rPr lang="en-US" sz="1800" b="1" dirty="0"/>
              <a:t>Liability</a:t>
            </a:r>
            <a:r>
              <a:rPr lang="en-US" sz="1800" dirty="0"/>
              <a:t> – all items have been received prior to June 30, but final payment has not yet been made (usually because we are waiting for an invoice).  These requisitions will be charged to the </a:t>
            </a:r>
            <a:r>
              <a:rPr lang="en-US" sz="1800" u="sng" dirty="0"/>
              <a:t>old fiscal year</a:t>
            </a:r>
            <a:r>
              <a:rPr lang="en-US" sz="1800" dirty="0"/>
              <a:t> and invoices will be paid when submitted to Accounting.</a:t>
            </a:r>
          </a:p>
          <a:p>
            <a:pPr lvl="1">
              <a:defRPr/>
            </a:pPr>
            <a:r>
              <a:rPr lang="en-US" sz="1800" b="1" dirty="0"/>
              <a:t>Rollover</a:t>
            </a:r>
            <a:r>
              <a:rPr lang="en-US" sz="1800" dirty="0"/>
              <a:t> – all items have </a:t>
            </a:r>
            <a:r>
              <a:rPr lang="en-US" sz="1800" b="1" dirty="0"/>
              <a:t>not</a:t>
            </a:r>
            <a:r>
              <a:rPr lang="en-US" sz="1800" dirty="0"/>
              <a:t> been received by June 30.  These requisitions will be disencumbered in the old fiscal year and encumbered in the new fiscal year.  </a:t>
            </a:r>
            <a:r>
              <a:rPr lang="en-US" sz="1800" u="sng" dirty="0"/>
              <a:t>Items and/or services received on or after July 1 </a:t>
            </a:r>
            <a:r>
              <a:rPr lang="en-US" sz="1800" b="1" u="sng" dirty="0"/>
              <a:t>MUST</a:t>
            </a:r>
            <a:r>
              <a:rPr lang="en-US" sz="1800" u="sng" dirty="0"/>
              <a:t> be charged to the new fiscal year</a:t>
            </a:r>
            <a:r>
              <a:rPr lang="en-US" sz="1800" dirty="0"/>
              <a:t>.  No exceptions.</a:t>
            </a:r>
          </a:p>
          <a:p>
            <a:pPr marL="285750" indent="-285750">
              <a:buFont typeface="Arial" panose="020B0604020202020204" pitchFamily="34" charset="0"/>
              <a:buChar char="•"/>
              <a:defRPr/>
            </a:pPr>
            <a:r>
              <a:rPr lang="en-US" sz="1800" dirty="0"/>
              <a:t>Email </a:t>
            </a:r>
            <a:r>
              <a:rPr lang="en-US" sz="1800" dirty="0">
                <a:hlinkClick r:id="rId2"/>
              </a:rPr>
              <a:t>Nicole O’Brien</a:t>
            </a:r>
            <a:r>
              <a:rPr lang="en-US" sz="1800" dirty="0"/>
              <a:t> in accounting a list of requisitions and their status (using the three possibilities listed above) no later than July 12.</a:t>
            </a:r>
          </a:p>
          <a:p>
            <a:pPr marL="285750" indent="-285750">
              <a:buFont typeface="Arial" panose="020B0604020202020204" pitchFamily="34" charset="0"/>
              <a:buChar char="•"/>
              <a:defRPr/>
            </a:pPr>
            <a:r>
              <a:rPr lang="en-US" sz="1800" dirty="0"/>
              <a:t>New fiscal year requisitions can be entered in Escape beginning May 17.  You can copy requisitions from one year to the next; be sure to update pertinent information as applicable prior to submitting.  New fiscal year requisitions will not be processed by Purchasing until July 1.</a:t>
            </a:r>
          </a:p>
          <a:p>
            <a:pPr>
              <a:defRPr/>
            </a:pP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BE13E72-F733-4DFC-9A81-8B7EE2664EDE}"/>
              </a:ext>
            </a:extLst>
          </p:cNvPr>
          <p:cNvSpPr>
            <a:spLocks noGrp="1" noChangeArrowheads="1"/>
          </p:cNvSpPr>
          <p:nvPr>
            <p:ph type="title"/>
          </p:nvPr>
        </p:nvSpPr>
        <p:spPr>
          <a:xfrm>
            <a:off x="357188" y="55563"/>
            <a:ext cx="11028362" cy="1012825"/>
          </a:xfrm>
        </p:spPr>
        <p:txBody>
          <a:bodyPr/>
          <a:lstStyle/>
          <a:p>
            <a:r>
              <a:rPr lang="en-US" altLang="en-US" b="1">
                <a:latin typeface="Gotham Bold"/>
                <a:cs typeface="Gotham Bold"/>
              </a:rPr>
              <a:t>Timesheets &amp; PAFs </a:t>
            </a:r>
            <a:endParaRPr lang="en-US" altLang="en-US">
              <a:latin typeface="Gotham Bold"/>
              <a:cs typeface="Gotham Bold"/>
            </a:endParaRPr>
          </a:p>
        </p:txBody>
      </p:sp>
      <p:sp>
        <p:nvSpPr>
          <p:cNvPr id="43011" name="Content Placeholder 2">
            <a:extLst>
              <a:ext uri="{FF2B5EF4-FFF2-40B4-BE49-F238E27FC236}">
                <a16:creationId xmlns:a16="http://schemas.microsoft.com/office/drawing/2014/main" id="{627601CD-D428-47EC-AD95-A50DA5FCFE48}"/>
              </a:ext>
            </a:extLst>
          </p:cNvPr>
          <p:cNvSpPr>
            <a:spLocks noGrp="1" noChangeArrowheads="1"/>
          </p:cNvSpPr>
          <p:nvPr>
            <p:ph idx="1"/>
          </p:nvPr>
        </p:nvSpPr>
        <p:spPr>
          <a:xfrm>
            <a:off x="149225" y="2525713"/>
            <a:ext cx="11236325" cy="4210050"/>
          </a:xfrm>
        </p:spPr>
        <p:txBody>
          <a:bodyPr/>
          <a:lstStyle/>
          <a:p>
            <a:pPr marL="285750" indent="-285750">
              <a:buFont typeface="Arial" panose="020B0604020202020204" pitchFamily="34" charset="0"/>
              <a:buChar char="•"/>
            </a:pPr>
            <a:r>
              <a:rPr lang="en-US" altLang="en-US" sz="1800">
                <a:latin typeface="DIN Condensed"/>
                <a:cs typeface="Gotham Bold"/>
              </a:rPr>
              <a:t>Contact employees within your department to ensure that final timesheets for the fiscal year are turned in on time.  This is critical as late timesheets will be charged to the new fiscal year, reducing what you will have available to spend.</a:t>
            </a:r>
          </a:p>
          <a:p>
            <a:pPr lvl="1"/>
            <a:r>
              <a:rPr lang="en-US" altLang="en-US" sz="1400">
                <a:latin typeface="DIN Condensed"/>
                <a:cs typeface="Gotham Bold"/>
              </a:rPr>
              <a:t>June 9</a:t>
            </a:r>
            <a:r>
              <a:rPr lang="en-US" altLang="en-US" sz="1400" baseline="30000">
                <a:latin typeface="DIN Condensed"/>
                <a:cs typeface="Gotham Bold"/>
              </a:rPr>
              <a:t>th</a:t>
            </a:r>
            <a:r>
              <a:rPr lang="en-US" altLang="en-US" sz="1400">
                <a:latin typeface="DIN Condensed"/>
                <a:cs typeface="Gotham Bold"/>
              </a:rPr>
              <a:t> for STNC and student timesheets (pay period May 10 – June 9)</a:t>
            </a:r>
          </a:p>
          <a:p>
            <a:pPr lvl="1"/>
            <a:r>
              <a:rPr lang="en-US" altLang="en-US" sz="1400">
                <a:latin typeface="DIN Condensed"/>
                <a:cs typeface="Gotham Bold"/>
              </a:rPr>
              <a:t>June 20th for Associate Faculty timesheets (pay period May 21 – Jun 20)</a:t>
            </a:r>
          </a:p>
          <a:p>
            <a:pPr lvl="1"/>
            <a:r>
              <a:rPr lang="en-US" altLang="en-US" sz="1400">
                <a:latin typeface="DIN Condensed"/>
                <a:cs typeface="Gotham Bold"/>
              </a:rPr>
              <a:t>Timesheets for pay periods beginning June 10 (STNC and student) and June 21 (Associate Faculty) will be charged to the new fiscal year.</a:t>
            </a:r>
          </a:p>
          <a:p>
            <a:pPr marL="285750" indent="-285750">
              <a:buFont typeface="Arial" panose="020B0604020202020204" pitchFamily="34" charset="0"/>
              <a:buChar char="•"/>
            </a:pPr>
            <a:r>
              <a:rPr lang="en-US" altLang="en-US" sz="1400">
                <a:latin typeface="DIN Condensed"/>
                <a:cs typeface="Gotham Bold"/>
              </a:rPr>
              <a:t>EXCEPTION: for categorical programs requiring Payroll Liabilities, timesheets through June 30 must be turned in on June 28</a:t>
            </a:r>
            <a:r>
              <a:rPr lang="en-US" altLang="en-US" sz="1400" baseline="30000">
                <a:latin typeface="DIN Condensed"/>
                <a:cs typeface="Gotham Bold"/>
              </a:rPr>
              <a:t>th</a:t>
            </a:r>
            <a:r>
              <a:rPr lang="en-US" altLang="en-US" sz="1400">
                <a:latin typeface="DIN Condensed"/>
                <a:cs typeface="Gotham Bold"/>
              </a:rPr>
              <a:t> by noon to Payroll to be included on the July 10 payroll.  See additional information under Grants &amp; Categorical Programs.</a:t>
            </a:r>
          </a:p>
          <a:p>
            <a:pPr marL="285750" indent="-285750">
              <a:buFont typeface="Arial" panose="020B0604020202020204" pitchFamily="34" charset="0"/>
              <a:buChar char="•"/>
            </a:pPr>
            <a:r>
              <a:rPr lang="en-US" altLang="en-US" sz="1800">
                <a:latin typeface="DIN Condensed"/>
                <a:cs typeface="Gotham Bold"/>
              </a:rPr>
              <a:t>Review PAFs on a regular basis.  There is no need to wait until year-end; for example, semester based PAFs should be reviewed at the end of the semester.  Notify Shannon O’Reilly in Accounting (for unrestricted accounts) or Stephanie Dirks (for grants and categorical programs) if any PAFs can be disencumbered.  Include the PAF #, budget code and amount to disencumber in your email.  All PAFs will be automatically disencumbered after the July 10 payroll is posted, but disencumbering PAFs sooner will free up funds in the account.</a:t>
            </a:r>
            <a:br>
              <a:rPr lang="en-US" altLang="en-US" sz="1800">
                <a:latin typeface="DIN Condensed"/>
                <a:cs typeface="Gotham Bold"/>
              </a:rPr>
            </a:br>
            <a:br>
              <a:rPr lang="en-US" altLang="en-US" sz="1800">
                <a:latin typeface="DIN Condensed"/>
                <a:cs typeface="Gotham Bold"/>
              </a:rPr>
            </a:br>
            <a:endParaRPr lang="en-US" altLang="en-US" sz="1800">
              <a:latin typeface="DIN Condensed"/>
              <a:cs typeface="Gotham Bold"/>
            </a:endParaRPr>
          </a:p>
        </p:txBody>
      </p:sp>
      <p:pic>
        <p:nvPicPr>
          <p:cNvPr id="43012" name="Picture 1">
            <a:extLst>
              <a:ext uri="{FF2B5EF4-FFF2-40B4-BE49-F238E27FC236}">
                <a16:creationId xmlns:a16="http://schemas.microsoft.com/office/drawing/2014/main" id="{A180404E-BB97-4597-A01C-03EB50C42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952500"/>
            <a:ext cx="989012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B42E46A-9E67-49FF-8758-724CEA76E6AA}"/>
              </a:ext>
            </a:extLst>
          </p:cNvPr>
          <p:cNvSpPr>
            <a:spLocks noGrp="1" noChangeArrowheads="1"/>
          </p:cNvSpPr>
          <p:nvPr>
            <p:ph type="title"/>
          </p:nvPr>
        </p:nvSpPr>
        <p:spPr>
          <a:xfrm>
            <a:off x="357188" y="55563"/>
            <a:ext cx="11028362" cy="1012825"/>
          </a:xfrm>
        </p:spPr>
        <p:txBody>
          <a:bodyPr/>
          <a:lstStyle/>
          <a:p>
            <a:r>
              <a:rPr lang="en-US" altLang="en-US" b="1">
                <a:latin typeface="Gotham Bold"/>
                <a:cs typeface="Gotham Bold"/>
              </a:rPr>
              <a:t>Timesheets &amp; PAFs </a:t>
            </a:r>
            <a:endParaRPr lang="en-US" altLang="en-US">
              <a:latin typeface="Gotham Bold"/>
              <a:cs typeface="Gotham Bold"/>
            </a:endParaRPr>
          </a:p>
        </p:txBody>
      </p:sp>
      <p:sp>
        <p:nvSpPr>
          <p:cNvPr id="44035" name="Content Placeholder 2">
            <a:extLst>
              <a:ext uri="{FF2B5EF4-FFF2-40B4-BE49-F238E27FC236}">
                <a16:creationId xmlns:a16="http://schemas.microsoft.com/office/drawing/2014/main" id="{61848323-AC97-41D9-948C-DBB9DFAFCCAD}"/>
              </a:ext>
            </a:extLst>
          </p:cNvPr>
          <p:cNvSpPr>
            <a:spLocks noGrp="1" noChangeArrowheads="1"/>
          </p:cNvSpPr>
          <p:nvPr>
            <p:ph idx="1"/>
          </p:nvPr>
        </p:nvSpPr>
        <p:spPr>
          <a:xfrm>
            <a:off x="252413" y="1262063"/>
            <a:ext cx="11237912" cy="4660900"/>
          </a:xfrm>
        </p:spPr>
        <p:txBody>
          <a:bodyPr/>
          <a:lstStyle/>
          <a:p>
            <a:pPr marL="285750" indent="-285750">
              <a:buFont typeface="Arial" panose="020B0604020202020204" pitchFamily="34" charset="0"/>
              <a:buChar char="•"/>
            </a:pPr>
            <a:r>
              <a:rPr lang="en-US" altLang="en-US" sz="1800">
                <a:latin typeface="DIN Condensed"/>
                <a:cs typeface="Gotham Bold"/>
              </a:rPr>
              <a:t>If payroll charges are required a revised budget code change PAF should be routed and signed.  </a:t>
            </a:r>
          </a:p>
          <a:p>
            <a:pPr marL="285750" indent="-285750">
              <a:buFont typeface="Arial" panose="020B0604020202020204" pitchFamily="34" charset="0"/>
              <a:buChar char="•"/>
            </a:pPr>
            <a:r>
              <a:rPr lang="en-US" altLang="en-US" sz="1800">
                <a:latin typeface="DIN Condensed"/>
                <a:cs typeface="Gotham Bold"/>
              </a:rPr>
              <a:t>If your budget codes are changing in the new fiscal year (RS code changes, for example), please change PAF templates and other reference documentation as necessary so that new fiscal year PAFs are submitted correctly.</a:t>
            </a:r>
          </a:p>
          <a:p>
            <a:pPr marL="285750" indent="-285750">
              <a:buFont typeface="Arial" panose="020B0604020202020204" pitchFamily="34" charset="0"/>
              <a:buChar char="•"/>
            </a:pPr>
            <a:r>
              <a:rPr lang="en-US" altLang="en-US" sz="1800">
                <a:latin typeface="DIN Condensed"/>
                <a:cs typeface="Gotham Bold"/>
              </a:rPr>
              <a:t>There is no need to wait until July 1 to submit new fiscal year PAFs, you can begin submitting PAFs in the spring.  Make sure to note the correct fiscal year and budget code on the PAFs.  To coincide with the pay periods, STNC PAFs for the new fiscal year begin on or after June 10th and Associate Faculty PAFs for the new fiscal year begin on or after June 21.  For permanent management and classified staff, submit PAF changes for the new fiscal year by July 1st to ensure that the July payroll is charged correctly.  For contract faculty, submit PAF changes for the new fiscal year prior to August 1st to ensure that the August payroll is charged correctly.</a:t>
            </a:r>
          </a:p>
          <a:p>
            <a:pPr marL="285750" indent="-285750">
              <a:buFont typeface="Arial" panose="020B0604020202020204" pitchFamily="34" charset="0"/>
              <a:buChar char="•"/>
            </a:pPr>
            <a:r>
              <a:rPr lang="en-US" altLang="en-US" sz="1800">
                <a:latin typeface="DIN Condensed"/>
                <a:cs typeface="Gotham Bold"/>
              </a:rPr>
              <a:t>For adjunct PAFs that straddle the fiscal years, include in the Remarks field an explanation of how many hours or dollars are being charged to each pay period.  For example:</a:t>
            </a:r>
          </a:p>
          <a:p>
            <a:pPr lvl="1"/>
            <a:r>
              <a:rPr lang="en-US" altLang="en-US" sz="1800">
                <a:latin typeface="DIN Condensed"/>
                <a:cs typeface="Gotham Bold"/>
              </a:rPr>
              <a:t>May 21 – June 20 = 15 hours  /  June 21 – July 20 = 20 hours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3DCC5D7-627C-4F05-9889-FC8B4B1A9F55}"/>
              </a:ext>
            </a:extLst>
          </p:cNvPr>
          <p:cNvSpPr>
            <a:spLocks noGrp="1" noChangeArrowheads="1"/>
          </p:cNvSpPr>
          <p:nvPr>
            <p:ph type="title"/>
          </p:nvPr>
        </p:nvSpPr>
        <p:spPr>
          <a:xfrm>
            <a:off x="357188" y="55563"/>
            <a:ext cx="11028362" cy="1012825"/>
          </a:xfrm>
        </p:spPr>
        <p:txBody>
          <a:bodyPr/>
          <a:lstStyle/>
          <a:p>
            <a:r>
              <a:rPr lang="en-US" altLang="en-US" b="1">
                <a:latin typeface="Gotham Bold"/>
                <a:cs typeface="Gotham Bold"/>
              </a:rPr>
              <a:t>Grants &amp; Categorical Programs</a:t>
            </a:r>
            <a:endParaRPr lang="en-US" altLang="en-US">
              <a:latin typeface="Gotham Bold"/>
              <a:cs typeface="Gotham Bold"/>
            </a:endParaRPr>
          </a:p>
        </p:txBody>
      </p:sp>
      <p:sp>
        <p:nvSpPr>
          <p:cNvPr id="47107" name="Content Placeholder 2">
            <a:extLst>
              <a:ext uri="{FF2B5EF4-FFF2-40B4-BE49-F238E27FC236}">
                <a16:creationId xmlns:a16="http://schemas.microsoft.com/office/drawing/2014/main" id="{5108F9FB-39E6-4B0F-A2DC-303F61E61372}"/>
              </a:ext>
            </a:extLst>
          </p:cNvPr>
          <p:cNvSpPr>
            <a:spLocks noGrp="1" noChangeArrowheads="1"/>
          </p:cNvSpPr>
          <p:nvPr>
            <p:ph idx="1"/>
          </p:nvPr>
        </p:nvSpPr>
        <p:spPr>
          <a:xfrm>
            <a:off x="252413" y="3633788"/>
            <a:ext cx="11237912" cy="3130550"/>
          </a:xfrm>
        </p:spPr>
        <p:txBody>
          <a:bodyPr/>
          <a:lstStyle/>
          <a:p>
            <a:pPr marL="285750" indent="-285750">
              <a:buFont typeface="Arial" panose="020B0604020202020204" pitchFamily="34" charset="0"/>
              <a:buChar char="•"/>
            </a:pPr>
            <a:r>
              <a:rPr lang="en-US" altLang="en-US" sz="1800">
                <a:latin typeface="DIN Condensed"/>
                <a:cs typeface="Gotham Bold"/>
              </a:rPr>
              <a:t>In general, grants and categorical programs would follow the same year-end process and deadlines as described above, with additional considerations noted below.  Grant reporting deadlines vary so be sure to check the dates that apply to your program.</a:t>
            </a:r>
          </a:p>
          <a:p>
            <a:pPr marL="285750" indent="-285750">
              <a:buFont typeface="Arial" panose="020B0604020202020204" pitchFamily="34" charset="0"/>
              <a:buChar char="•"/>
            </a:pPr>
            <a:r>
              <a:rPr lang="en-US" altLang="en-US" sz="1800">
                <a:latin typeface="DIN Condensed"/>
                <a:cs typeface="Gotham Bold"/>
              </a:rPr>
              <a:t>Program allocations may change throughout the fiscal year.  In early May, confirm that the revenue budgeted in Escape matches your program allocation and if not, submit a Budget Increase/Decrease form to Stephanie Dirks in Accounting no later than May 13 (to make the cutoff for Board approval in June).  This does not have to wait until fiscal year-end; monitor your budget throughout the year and submit Budget Increase/Decrease forms as needed.  </a:t>
            </a:r>
          </a:p>
        </p:txBody>
      </p:sp>
      <p:pic>
        <p:nvPicPr>
          <p:cNvPr id="47108" name="Picture 3">
            <a:extLst>
              <a:ext uri="{FF2B5EF4-FFF2-40B4-BE49-F238E27FC236}">
                <a16:creationId xmlns:a16="http://schemas.microsoft.com/office/drawing/2014/main" id="{2F83BE01-6C32-43F3-B5E3-00F67C25A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5" y="1276350"/>
            <a:ext cx="111315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3E2AD3AD-3EC6-465D-8CB6-114B6BAA818B}"/>
              </a:ext>
            </a:extLst>
          </p:cNvPr>
          <p:cNvSpPr>
            <a:spLocks noGrp="1" noChangeArrowheads="1"/>
          </p:cNvSpPr>
          <p:nvPr>
            <p:ph type="title"/>
          </p:nvPr>
        </p:nvSpPr>
        <p:spPr>
          <a:xfrm>
            <a:off x="357188" y="55563"/>
            <a:ext cx="11028362" cy="1012825"/>
          </a:xfrm>
        </p:spPr>
        <p:txBody>
          <a:bodyPr/>
          <a:lstStyle/>
          <a:p>
            <a:r>
              <a:rPr lang="en-US" altLang="en-US" b="1">
                <a:latin typeface="Gotham Bold"/>
                <a:cs typeface="Gotham Bold"/>
              </a:rPr>
              <a:t>Grants &amp; Categorical Programs</a:t>
            </a:r>
            <a:endParaRPr lang="en-US" altLang="en-US">
              <a:latin typeface="Gotham Bold"/>
              <a:cs typeface="Gotham Bold"/>
            </a:endParaRPr>
          </a:p>
        </p:txBody>
      </p:sp>
      <p:sp>
        <p:nvSpPr>
          <p:cNvPr id="48131" name="Content Placeholder 2">
            <a:extLst>
              <a:ext uri="{FF2B5EF4-FFF2-40B4-BE49-F238E27FC236}">
                <a16:creationId xmlns:a16="http://schemas.microsoft.com/office/drawing/2014/main" id="{96462560-6395-4374-BD15-912E1C1A12B5}"/>
              </a:ext>
            </a:extLst>
          </p:cNvPr>
          <p:cNvSpPr>
            <a:spLocks noGrp="1" noChangeArrowheads="1"/>
          </p:cNvSpPr>
          <p:nvPr>
            <p:ph idx="1"/>
          </p:nvPr>
        </p:nvSpPr>
        <p:spPr>
          <a:xfrm>
            <a:off x="230188" y="1239838"/>
            <a:ext cx="2133600" cy="4695825"/>
          </a:xfrm>
        </p:spPr>
        <p:txBody>
          <a:bodyPr/>
          <a:lstStyle/>
          <a:p>
            <a:pPr marL="285750" indent="-285750">
              <a:buFont typeface="Arial" panose="020B0604020202020204" pitchFamily="34" charset="0"/>
              <a:buChar char="•"/>
            </a:pPr>
            <a:r>
              <a:rPr lang="en-US" altLang="en-US" sz="1800">
                <a:latin typeface="DIN Condensed"/>
                <a:cs typeface="Gotham Bold"/>
              </a:rPr>
              <a:t>Payroll Liabilities</a:t>
            </a:r>
          </a:p>
          <a:p>
            <a:pPr marL="285750" indent="-285750">
              <a:buFont typeface="Arial" panose="020B0604020202020204" pitchFamily="34" charset="0"/>
              <a:buChar char="•"/>
            </a:pPr>
            <a:endParaRPr lang="en-US" altLang="en-US" sz="1800">
              <a:latin typeface="DIN Condensed"/>
              <a:cs typeface="Gotham Bold"/>
            </a:endParaRPr>
          </a:p>
          <a:p>
            <a:pPr marL="285750" indent="-285750">
              <a:buFont typeface="Arial" panose="020B0604020202020204" pitchFamily="34" charset="0"/>
              <a:buChar char="•"/>
            </a:pPr>
            <a:endParaRPr lang="en-US" altLang="en-US" sz="1800">
              <a:latin typeface="DIN Condensed"/>
              <a:cs typeface="Gotham Bold"/>
            </a:endParaRPr>
          </a:p>
          <a:p>
            <a:pPr marL="285750" indent="-285750">
              <a:buFont typeface="Arial" panose="020B0604020202020204" pitchFamily="34" charset="0"/>
              <a:buChar char="•"/>
            </a:pPr>
            <a:endParaRPr lang="en-US" altLang="en-US" sz="1800">
              <a:latin typeface="DIN Condensed"/>
              <a:cs typeface="Gotham Bold"/>
            </a:endParaRPr>
          </a:p>
          <a:p>
            <a:pPr marL="285750" indent="-285750">
              <a:buFont typeface="Arial" panose="020B0604020202020204" pitchFamily="34" charset="0"/>
              <a:buChar char="•"/>
            </a:pPr>
            <a:endParaRPr lang="en-US" altLang="en-US" sz="1800">
              <a:latin typeface="DIN Condensed"/>
              <a:cs typeface="Gotham Bold"/>
            </a:endParaRPr>
          </a:p>
          <a:p>
            <a:pPr marL="285750" indent="-285750">
              <a:buFont typeface="Arial" panose="020B0604020202020204" pitchFamily="34" charset="0"/>
              <a:buChar char="•"/>
            </a:pPr>
            <a:endParaRPr lang="en-US" altLang="en-US" sz="1800">
              <a:latin typeface="DIN Condensed"/>
              <a:cs typeface="Gotham Bold"/>
            </a:endParaRPr>
          </a:p>
          <a:p>
            <a:pPr marL="285750" indent="-285750">
              <a:buFont typeface="Arial" panose="020B0604020202020204" pitchFamily="34" charset="0"/>
              <a:buChar char="•"/>
            </a:pPr>
            <a:r>
              <a:rPr lang="en-US" altLang="en-US" sz="1800">
                <a:latin typeface="DIN Condensed"/>
                <a:cs typeface="Gotham Bold"/>
              </a:rPr>
              <a:t>ONLY a handful of 1XXX and Bill Back Accounts  </a:t>
            </a:r>
            <a:r>
              <a:rPr lang="en-US" altLang="en-US" sz="1800">
                <a:latin typeface="DIN Condensed"/>
                <a:cs typeface="Gotham Bold"/>
                <a:sym typeface="Wingdings" panose="05000000000000000000" pitchFamily="2" charset="2"/>
              </a:rPr>
              <a:t></a:t>
            </a:r>
            <a:endParaRPr lang="en-US" altLang="en-US" sz="1800">
              <a:latin typeface="DIN Condensed"/>
              <a:cs typeface="Gotham Bold"/>
            </a:endParaRPr>
          </a:p>
          <a:p>
            <a:pPr marL="285750" indent="-285750">
              <a:buFont typeface="Arial" panose="020B0604020202020204" pitchFamily="34" charset="0"/>
              <a:buChar char="•"/>
            </a:pPr>
            <a:endParaRPr lang="en-US" altLang="en-US" sz="1800">
              <a:latin typeface="DIN Condensed"/>
              <a:cs typeface="Gotham Bold"/>
            </a:endParaRPr>
          </a:p>
        </p:txBody>
      </p:sp>
      <p:pic>
        <p:nvPicPr>
          <p:cNvPr id="48133" name="Picture 2" descr="FREE PRINTABLE Street Signs - STOP READ GO">
            <a:extLst>
              <a:ext uri="{FF2B5EF4-FFF2-40B4-BE49-F238E27FC236}">
                <a16:creationId xmlns:a16="http://schemas.microsoft.com/office/drawing/2014/main" id="{40C09BD3-EAF3-4AB1-A236-ED2F26EA4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7419"/>
          <a:stretch>
            <a:fillRect/>
          </a:stretch>
        </p:blipFill>
        <p:spPr bwMode="auto">
          <a:xfrm>
            <a:off x="787400" y="1654175"/>
            <a:ext cx="10175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0954072-4D76-4058-9467-48AF0747B927}"/>
              </a:ext>
            </a:extLst>
          </p:cNvPr>
          <p:cNvPicPr>
            <a:picLocks noChangeAspect="1"/>
          </p:cNvPicPr>
          <p:nvPr/>
        </p:nvPicPr>
        <p:blipFill rotWithShape="1">
          <a:blip r:embed="rId3"/>
          <a:srcRect b="65767"/>
          <a:stretch/>
        </p:blipFill>
        <p:spPr>
          <a:xfrm>
            <a:off x="3772546" y="882004"/>
            <a:ext cx="6406966" cy="1117277"/>
          </a:xfrm>
          <a:prstGeom prst="rect">
            <a:avLst/>
          </a:prstGeom>
        </p:spPr>
      </p:pic>
      <p:pic>
        <p:nvPicPr>
          <p:cNvPr id="3" name="Picture 2">
            <a:extLst>
              <a:ext uri="{FF2B5EF4-FFF2-40B4-BE49-F238E27FC236}">
                <a16:creationId xmlns:a16="http://schemas.microsoft.com/office/drawing/2014/main" id="{61286EA8-45F6-4BC5-916C-6EA4C037A220}"/>
              </a:ext>
            </a:extLst>
          </p:cNvPr>
          <p:cNvPicPr>
            <a:picLocks noChangeAspect="1"/>
          </p:cNvPicPr>
          <p:nvPr/>
        </p:nvPicPr>
        <p:blipFill>
          <a:blip r:embed="rId4"/>
          <a:stretch>
            <a:fillRect/>
          </a:stretch>
        </p:blipFill>
        <p:spPr>
          <a:xfrm>
            <a:off x="3772546" y="3788338"/>
            <a:ext cx="6406966" cy="1789057"/>
          </a:xfrm>
          <a:prstGeom prst="rect">
            <a:avLst/>
          </a:prstGeom>
        </p:spPr>
      </p:pic>
      <p:pic>
        <p:nvPicPr>
          <p:cNvPr id="4" name="Picture 3">
            <a:extLst>
              <a:ext uri="{FF2B5EF4-FFF2-40B4-BE49-F238E27FC236}">
                <a16:creationId xmlns:a16="http://schemas.microsoft.com/office/drawing/2014/main" id="{125A42FC-245F-44E8-B318-D08029ED1AA1}"/>
              </a:ext>
            </a:extLst>
          </p:cNvPr>
          <p:cNvPicPr>
            <a:picLocks noChangeAspect="1"/>
          </p:cNvPicPr>
          <p:nvPr/>
        </p:nvPicPr>
        <p:blipFill>
          <a:blip r:embed="rId5"/>
          <a:stretch>
            <a:fillRect/>
          </a:stretch>
        </p:blipFill>
        <p:spPr>
          <a:xfrm>
            <a:off x="3772546" y="1999281"/>
            <a:ext cx="6392794" cy="17890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78703C40-F479-4DF2-9A6C-89003E71FBA6}"/>
              </a:ext>
            </a:extLst>
          </p:cNvPr>
          <p:cNvSpPr>
            <a:spLocks noGrp="1" noChangeArrowheads="1"/>
          </p:cNvSpPr>
          <p:nvPr>
            <p:ph type="title"/>
          </p:nvPr>
        </p:nvSpPr>
        <p:spPr>
          <a:xfrm>
            <a:off x="357188" y="55563"/>
            <a:ext cx="11028362" cy="1012825"/>
          </a:xfrm>
        </p:spPr>
        <p:txBody>
          <a:bodyPr/>
          <a:lstStyle/>
          <a:p>
            <a:r>
              <a:rPr lang="en-US" altLang="en-US" b="1">
                <a:latin typeface="Gotham Bold"/>
                <a:cs typeface="Gotham Bold"/>
              </a:rPr>
              <a:t>Grants &amp; Categorical Programs</a:t>
            </a:r>
            <a:endParaRPr lang="en-US" altLang="en-US">
              <a:latin typeface="Gotham Bold"/>
              <a:cs typeface="Gotham Bold"/>
            </a:endParaRPr>
          </a:p>
        </p:txBody>
      </p:sp>
      <p:sp>
        <p:nvSpPr>
          <p:cNvPr id="3" name="Content Placeholder 2">
            <a:extLst>
              <a:ext uri="{FF2B5EF4-FFF2-40B4-BE49-F238E27FC236}">
                <a16:creationId xmlns:a16="http://schemas.microsoft.com/office/drawing/2014/main" id="{E991899E-BC1F-44C9-9B68-833DF7C5FF4E}"/>
              </a:ext>
            </a:extLst>
          </p:cNvPr>
          <p:cNvSpPr>
            <a:spLocks noGrp="1"/>
          </p:cNvSpPr>
          <p:nvPr>
            <p:ph idx="1"/>
          </p:nvPr>
        </p:nvSpPr>
        <p:spPr>
          <a:xfrm>
            <a:off x="252413" y="1239838"/>
            <a:ext cx="11317287" cy="4695825"/>
          </a:xfrm>
        </p:spPr>
        <p:txBody>
          <a:bodyPr/>
          <a:lstStyle/>
          <a:p>
            <a:pPr>
              <a:defRPr/>
            </a:pPr>
            <a:r>
              <a:rPr lang="en-US" sz="1800" dirty="0"/>
              <a:t>The timesheets for </a:t>
            </a:r>
            <a:r>
              <a:rPr lang="en-US" sz="1800" b="1" dirty="0"/>
              <a:t>June</a:t>
            </a:r>
            <a:r>
              <a:rPr lang="en-US" sz="1800" dirty="0"/>
              <a:t> work are called </a:t>
            </a:r>
            <a:r>
              <a:rPr lang="en-US" sz="1800" b="1" dirty="0"/>
              <a:t>Payroll Liabilities</a:t>
            </a:r>
            <a:r>
              <a:rPr lang="en-US" sz="1800" dirty="0"/>
              <a:t> and are submitted to Payroll on June 30 to be included on the July 10 payroll.  The timesheets for July work are turned in at the end of the pay period as usual.</a:t>
            </a:r>
          </a:p>
          <a:p>
            <a:pPr marL="457200" lvl="1" indent="0">
              <a:buFont typeface="Wingdings" panose="05000000000000000000" pitchFamily="2" charset="2"/>
              <a:buNone/>
              <a:defRPr/>
            </a:pPr>
            <a:endParaRPr lang="en-US" sz="1800" dirty="0"/>
          </a:p>
        </p:txBody>
      </p:sp>
      <p:graphicFrame>
        <p:nvGraphicFramePr>
          <p:cNvPr id="2" name="Table 1">
            <a:extLst>
              <a:ext uri="{FF2B5EF4-FFF2-40B4-BE49-F238E27FC236}">
                <a16:creationId xmlns:a16="http://schemas.microsoft.com/office/drawing/2014/main" id="{C23A176A-D85F-4C4C-BD25-93E6A9CC296D}"/>
              </a:ext>
            </a:extLst>
          </p:cNvPr>
          <p:cNvGraphicFramePr>
            <a:graphicFrameLocks noGrp="1"/>
          </p:cNvGraphicFramePr>
          <p:nvPr>
            <p:extLst>
              <p:ext uri="{D42A27DB-BD31-4B8C-83A1-F6EECF244321}">
                <p14:modId xmlns:p14="http://schemas.microsoft.com/office/powerpoint/2010/main" val="2330225369"/>
              </p:ext>
            </p:extLst>
          </p:nvPr>
        </p:nvGraphicFramePr>
        <p:xfrm>
          <a:off x="823993" y="1892220"/>
          <a:ext cx="9258300" cy="958850"/>
        </p:xfrm>
        <a:graphic>
          <a:graphicData uri="http://schemas.openxmlformats.org/drawingml/2006/table">
            <a:tbl>
              <a:tblPr firstRow="1" firstCol="1" bandRow="1">
                <a:tableStyleId>{5C22544A-7EE6-4342-B048-85BDC9FD1C3A}</a:tableStyleId>
              </a:tblPr>
              <a:tblGrid>
                <a:gridCol w="2214341">
                  <a:extLst>
                    <a:ext uri="{9D8B030D-6E8A-4147-A177-3AD203B41FA5}">
                      <a16:colId xmlns:a16="http://schemas.microsoft.com/office/drawing/2014/main" val="3045296093"/>
                    </a:ext>
                  </a:extLst>
                </a:gridCol>
                <a:gridCol w="2269835">
                  <a:extLst>
                    <a:ext uri="{9D8B030D-6E8A-4147-A177-3AD203B41FA5}">
                      <a16:colId xmlns:a16="http://schemas.microsoft.com/office/drawing/2014/main" val="1943834013"/>
                    </a:ext>
                  </a:extLst>
                </a:gridCol>
                <a:gridCol w="2418146">
                  <a:extLst>
                    <a:ext uri="{9D8B030D-6E8A-4147-A177-3AD203B41FA5}">
                      <a16:colId xmlns:a16="http://schemas.microsoft.com/office/drawing/2014/main" val="3912601336"/>
                    </a:ext>
                  </a:extLst>
                </a:gridCol>
                <a:gridCol w="2355978">
                  <a:extLst>
                    <a:ext uri="{9D8B030D-6E8A-4147-A177-3AD203B41FA5}">
                      <a16:colId xmlns:a16="http://schemas.microsoft.com/office/drawing/2014/main" val="1957229845"/>
                    </a:ext>
                  </a:extLst>
                </a:gridCol>
              </a:tblGrid>
              <a:tr h="191770">
                <a:tc gridSpan="2">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Pay Period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Due to Payroll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1233540"/>
                  </a:ext>
                </a:extLst>
              </a:tr>
              <a:tr h="191770">
                <a:tc>
                  <a:txBody>
                    <a:bodyPr/>
                    <a:lstStyle/>
                    <a:p>
                      <a:pPr marL="0" marR="0">
                        <a:lnSpc>
                          <a:spcPct val="107000"/>
                        </a:lnSpc>
                        <a:spcBef>
                          <a:spcPts val="0"/>
                        </a:spcBef>
                        <a:spcAft>
                          <a:spcPts val="0"/>
                        </a:spcAft>
                      </a:pPr>
                      <a:r>
                        <a:rPr lang="en-US" sz="1100">
                          <a:effectLst/>
                        </a:rPr>
                        <a:t>STNCs and students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Timesheet #1 (June)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June 10 – June 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By noon on June 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4712954"/>
                  </a:ext>
                </a:extLst>
              </a:tr>
              <a:tr h="19177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Timesheet #2 (July)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July 1 – July 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July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8508233"/>
                  </a:ext>
                </a:extLst>
              </a:tr>
              <a:tr h="191770">
                <a:tc>
                  <a:txBody>
                    <a:bodyPr/>
                    <a:lstStyle/>
                    <a:p>
                      <a:pPr marL="0" marR="0">
                        <a:lnSpc>
                          <a:spcPct val="107000"/>
                        </a:lnSpc>
                        <a:spcBef>
                          <a:spcPts val="0"/>
                        </a:spcBef>
                        <a:spcAft>
                          <a:spcPts val="0"/>
                        </a:spcAft>
                      </a:pPr>
                      <a:r>
                        <a:rPr lang="en-US" sz="1100">
                          <a:effectLst/>
                        </a:rPr>
                        <a:t>Adjunct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Timesheet #1 (June)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June 21 – June 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By noon on June 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8079481"/>
                  </a:ext>
                </a:extLst>
              </a:tr>
              <a:tr h="19177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Timesheet #2 (July)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July 1 – July 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July 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287423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F40C904-78D4-420A-84A4-7F70F3A1EEBF}"/>
              </a:ext>
            </a:extLst>
          </p:cNvPr>
          <p:cNvSpPr>
            <a:spLocks noGrp="1" noChangeArrowheads="1"/>
          </p:cNvSpPr>
          <p:nvPr>
            <p:ph type="title"/>
          </p:nvPr>
        </p:nvSpPr>
        <p:spPr>
          <a:xfrm>
            <a:off x="209550" y="104775"/>
            <a:ext cx="11029950" cy="941388"/>
          </a:xfrm>
        </p:spPr>
        <p:txBody>
          <a:bodyPr/>
          <a:lstStyle/>
          <a:p>
            <a:pPr eaLnBrk="1" hangingPunct="1"/>
            <a:r>
              <a:rPr lang="en-US" altLang="en-US">
                <a:latin typeface="Gotham Bold"/>
                <a:cs typeface="Gotham Bold"/>
              </a:rPr>
              <a:t>Presentation Notes:</a:t>
            </a:r>
          </a:p>
        </p:txBody>
      </p:sp>
      <p:sp>
        <p:nvSpPr>
          <p:cNvPr id="19459" name="Content Placeholder 4">
            <a:extLst>
              <a:ext uri="{FF2B5EF4-FFF2-40B4-BE49-F238E27FC236}">
                <a16:creationId xmlns:a16="http://schemas.microsoft.com/office/drawing/2014/main" id="{D0D9EDB5-8C1E-4939-822B-8C3BA3D7EFF1}"/>
              </a:ext>
            </a:extLst>
          </p:cNvPr>
          <p:cNvSpPr>
            <a:spLocks noGrp="1" noChangeArrowheads="1"/>
          </p:cNvSpPr>
          <p:nvPr>
            <p:ph idx="1"/>
          </p:nvPr>
        </p:nvSpPr>
        <p:spPr>
          <a:xfrm>
            <a:off x="901700" y="1608138"/>
            <a:ext cx="8243888" cy="2616200"/>
          </a:xfrm>
        </p:spPr>
        <p:txBody>
          <a:bodyPr/>
          <a:lstStyle/>
          <a:p>
            <a:pPr marL="342900" indent="-342900" eaLnBrk="1" hangingPunct="1">
              <a:buFont typeface="Arial" panose="020B0604020202020204" pitchFamily="34" charset="0"/>
              <a:buChar char="•"/>
            </a:pPr>
            <a:r>
              <a:rPr lang="en-US" altLang="en-US">
                <a:latin typeface="DIN Condensed"/>
                <a:cs typeface="Gotham Bold"/>
              </a:rPr>
              <a:t>This presentation is being recorded, please keep yourself on mute.</a:t>
            </a:r>
          </a:p>
          <a:p>
            <a:pPr marL="342900" indent="-342900" eaLnBrk="1" hangingPunct="1">
              <a:buFont typeface="Arial" panose="020B0604020202020204" pitchFamily="34" charset="0"/>
              <a:buChar char="•"/>
            </a:pPr>
            <a:r>
              <a:rPr lang="en-US" altLang="en-US">
                <a:latin typeface="DIN Condensed"/>
                <a:cs typeface="Gotham Bold"/>
              </a:rPr>
              <a:t>The link to the video presentation and the slides will be available.</a:t>
            </a:r>
          </a:p>
          <a:p>
            <a:pPr marL="342900" indent="-342900" eaLnBrk="1" hangingPunct="1">
              <a:buFont typeface="Arial" panose="020B0604020202020204" pitchFamily="34" charset="0"/>
              <a:buChar char="•"/>
            </a:pPr>
            <a:r>
              <a:rPr lang="en-US" altLang="en-US">
                <a:latin typeface="DIN Condensed"/>
                <a:cs typeface="Gotham Bold"/>
              </a:rPr>
              <a:t>Please hold all questions until the Q &amp; A session, which will follow the formal presentation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47626069-FBC2-4E1C-BED9-29FE1888395A}"/>
              </a:ext>
            </a:extLst>
          </p:cNvPr>
          <p:cNvSpPr>
            <a:spLocks noGrp="1" noChangeArrowheads="1"/>
          </p:cNvSpPr>
          <p:nvPr>
            <p:ph type="title"/>
          </p:nvPr>
        </p:nvSpPr>
        <p:spPr>
          <a:xfrm>
            <a:off x="357188" y="55563"/>
            <a:ext cx="11028362" cy="1012825"/>
          </a:xfrm>
        </p:spPr>
        <p:txBody>
          <a:bodyPr/>
          <a:lstStyle/>
          <a:p>
            <a:r>
              <a:rPr lang="en-US" altLang="en-US" b="1">
                <a:latin typeface="Gotham Bold"/>
                <a:cs typeface="Gotham Bold"/>
              </a:rPr>
              <a:t>Grants &amp; Categorical Programs</a:t>
            </a:r>
            <a:endParaRPr lang="en-US" altLang="en-US">
              <a:latin typeface="Gotham Bold"/>
              <a:cs typeface="Gotham Bold"/>
            </a:endParaRPr>
          </a:p>
        </p:txBody>
      </p:sp>
      <p:sp>
        <p:nvSpPr>
          <p:cNvPr id="50179" name="Content Placeholder 2">
            <a:extLst>
              <a:ext uri="{FF2B5EF4-FFF2-40B4-BE49-F238E27FC236}">
                <a16:creationId xmlns:a16="http://schemas.microsoft.com/office/drawing/2014/main" id="{EFE3A690-821C-44D8-8DE2-0C700D887003}"/>
              </a:ext>
            </a:extLst>
          </p:cNvPr>
          <p:cNvSpPr>
            <a:spLocks noGrp="1" noChangeArrowheads="1"/>
          </p:cNvSpPr>
          <p:nvPr>
            <p:ph idx="1"/>
          </p:nvPr>
        </p:nvSpPr>
        <p:spPr>
          <a:xfrm>
            <a:off x="252413" y="1239838"/>
            <a:ext cx="11317287" cy="4695825"/>
          </a:xfrm>
        </p:spPr>
        <p:txBody>
          <a:bodyPr/>
          <a:lstStyle/>
          <a:p>
            <a:pPr marL="285750" indent="-285750">
              <a:buFont typeface="Arial" panose="020B0604020202020204" pitchFamily="34" charset="0"/>
              <a:buChar char="•"/>
            </a:pPr>
            <a:r>
              <a:rPr lang="en-US" altLang="en-US" sz="1800">
                <a:latin typeface="DIN Condensed"/>
                <a:cs typeface="Gotham Bold"/>
              </a:rPr>
              <a:t>As the details for each program vary, program managers and/or support staff should make an appointment with Stephanie Dirks in June to review specific closeout procedures and timelines. </a:t>
            </a:r>
          </a:p>
          <a:p>
            <a:pPr marL="285750" indent="-285750">
              <a:buFont typeface="Arial" panose="020B0604020202020204" pitchFamily="34" charset="0"/>
              <a:buChar char="•"/>
            </a:pPr>
            <a:r>
              <a:rPr lang="en-US" altLang="en-US" sz="1800">
                <a:latin typeface="DIN Condensed"/>
                <a:cs typeface="Gotham Bold"/>
              </a:rPr>
              <a:t>Grants and categorical programs that end on June 30 should plan to have all funds expended no later than July 31.  If your program extends beyond June 30, carryover balances and new fiscal year budgets need to be determined and set-up shortly after July 31.</a:t>
            </a:r>
          </a:p>
          <a:p>
            <a:pPr marL="285750" indent="-285750">
              <a:buFont typeface="Arial" panose="020B0604020202020204" pitchFamily="34" charset="0"/>
              <a:buChar char="•"/>
            </a:pPr>
            <a:r>
              <a:rPr lang="en-US" altLang="en-US" sz="1800">
                <a:latin typeface="DIN Condensed"/>
                <a:cs typeface="Gotham Bold"/>
              </a:rPr>
              <a:t>The Adopted budget for the new fiscal year is presented to the Board of Trustees for approval at the September meeting.  Review the budget figures in Escape one last time in mid-August to ensure that the new fiscal year programs (or carryover amounts from the prior fiscal year, if applicable) are correct.  Contact Stephanie Dirks for any budget changes/corrections.</a:t>
            </a:r>
          </a:p>
          <a:p>
            <a:pPr marL="457200" lvl="1" indent="0">
              <a:buFont typeface="Wingdings" panose="05000000000000000000" pitchFamily="2" charset="2"/>
              <a:buNone/>
            </a:pPr>
            <a:endParaRPr lang="en-US" altLang="en-US" sz="1800">
              <a:latin typeface="DIN Condensed"/>
              <a:cs typeface="Gotham 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0E354997-E99F-4875-BBC4-8F7FD85898DC}"/>
              </a:ext>
            </a:extLst>
          </p:cNvPr>
          <p:cNvSpPr>
            <a:spLocks noGrp="1" noChangeArrowheads="1"/>
          </p:cNvSpPr>
          <p:nvPr>
            <p:ph type="title"/>
          </p:nvPr>
        </p:nvSpPr>
        <p:spPr>
          <a:xfrm>
            <a:off x="357188" y="55563"/>
            <a:ext cx="11028362" cy="1012825"/>
          </a:xfrm>
        </p:spPr>
        <p:txBody>
          <a:bodyPr/>
          <a:lstStyle/>
          <a:p>
            <a:r>
              <a:rPr lang="en-US" altLang="en-US" b="1">
                <a:latin typeface="Gotham Bold"/>
                <a:cs typeface="Gotham Bold"/>
              </a:rPr>
              <a:t>Miscellaneous</a:t>
            </a:r>
            <a:endParaRPr lang="en-US" altLang="en-US">
              <a:latin typeface="Gotham Bold"/>
              <a:cs typeface="Gotham Bold"/>
            </a:endParaRPr>
          </a:p>
        </p:txBody>
      </p:sp>
      <p:sp>
        <p:nvSpPr>
          <p:cNvPr id="46083" name="Content Placeholder 2">
            <a:extLst>
              <a:ext uri="{FF2B5EF4-FFF2-40B4-BE49-F238E27FC236}">
                <a16:creationId xmlns:a16="http://schemas.microsoft.com/office/drawing/2014/main" id="{EE9020C5-F52E-4C29-A657-08E62852F4E1}"/>
              </a:ext>
            </a:extLst>
          </p:cNvPr>
          <p:cNvSpPr>
            <a:spLocks noGrp="1" noChangeArrowheads="1"/>
          </p:cNvSpPr>
          <p:nvPr>
            <p:ph idx="1"/>
          </p:nvPr>
        </p:nvSpPr>
        <p:spPr>
          <a:xfrm>
            <a:off x="276225" y="1317625"/>
            <a:ext cx="11236325" cy="3913188"/>
          </a:xfrm>
        </p:spPr>
        <p:txBody>
          <a:bodyPr/>
          <a:lstStyle/>
          <a:p>
            <a:pPr marL="285750" indent="-285750">
              <a:buFont typeface="Arial" panose="020B0604020202020204" pitchFamily="34" charset="0"/>
              <a:buChar char="•"/>
            </a:pPr>
            <a:r>
              <a:rPr lang="en-US" altLang="en-US" sz="1800" dirty="0">
                <a:latin typeface="DIN Condensed"/>
                <a:cs typeface="Gotham Bold"/>
              </a:rPr>
              <a:t>Prepaid expenses are payments that need to occur in one fiscal year, even though the event, services or items will not be realized until the next fiscal year.  For example, you may need to pay for a registration advance in May for a conference you are attending in August.  When this occurs, you will need to use the following prepayment account on your requisition, employee payment or travel form:  10-00-00-0000-0000-9220.00.  This allows us to make the payment now, but the charge will be posted in the new fiscal year. Please include a note stating which department budget code this should be charged to in the new year.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6E68955-F254-4D44-8E2C-FFF728C421E8}"/>
              </a:ext>
            </a:extLst>
          </p:cNvPr>
          <p:cNvSpPr>
            <a:spLocks noGrp="1" noChangeArrowheads="1"/>
          </p:cNvSpPr>
          <p:nvPr>
            <p:ph type="title"/>
          </p:nvPr>
        </p:nvSpPr>
        <p:spPr>
          <a:xfrm>
            <a:off x="357188" y="55563"/>
            <a:ext cx="11028362" cy="1012825"/>
          </a:xfrm>
        </p:spPr>
        <p:txBody>
          <a:bodyPr/>
          <a:lstStyle/>
          <a:p>
            <a:pPr eaLnBrk="1" hangingPunct="1"/>
            <a:r>
              <a:rPr lang="en-US" altLang="en-US" dirty="0">
                <a:latin typeface="Gotham Bold"/>
                <a:cs typeface="Gotham Bold"/>
              </a:rPr>
              <a:t>Updated Information for 2025 Fiscal Year</a:t>
            </a:r>
          </a:p>
        </p:txBody>
      </p:sp>
      <p:sp>
        <p:nvSpPr>
          <p:cNvPr id="31747" name="Content Placeholder 3">
            <a:extLst>
              <a:ext uri="{FF2B5EF4-FFF2-40B4-BE49-F238E27FC236}">
                <a16:creationId xmlns:a16="http://schemas.microsoft.com/office/drawing/2014/main" id="{DF445462-1B80-412F-8068-9B12646E740A}"/>
              </a:ext>
            </a:extLst>
          </p:cNvPr>
          <p:cNvSpPr>
            <a:spLocks noGrp="1" noChangeArrowheads="1"/>
          </p:cNvSpPr>
          <p:nvPr>
            <p:ph idx="1"/>
          </p:nvPr>
        </p:nvSpPr>
        <p:spPr>
          <a:xfrm>
            <a:off x="355599" y="1218406"/>
            <a:ext cx="11376617" cy="4421187"/>
          </a:xfrm>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Please review the Memo: </a:t>
            </a:r>
            <a:r>
              <a:rPr lang="fr-FR" dirty="0"/>
              <a:t>Budget Code Changes Effective 7/1/2024 </a:t>
            </a:r>
          </a:p>
          <a:p>
            <a:pPr marL="285750" indent="-285750">
              <a:buFont typeface="Arial" panose="020B0604020202020204" pitchFamily="34" charset="0"/>
              <a:buChar char="•"/>
            </a:pPr>
            <a:r>
              <a:rPr lang="en-US" dirty="0"/>
              <a:t>Staring July 1</a:t>
            </a:r>
            <a:r>
              <a:rPr lang="en-US" baseline="30000" dirty="0"/>
              <a:t>st</a:t>
            </a:r>
            <a:r>
              <a:rPr lang="en-US" dirty="0"/>
              <a:t>, 2024, all former “mirror accounts” (foundation accounts that have a categorical program number) will be called </a:t>
            </a:r>
            <a:r>
              <a:rPr lang="en-US" b="1" dirty="0"/>
              <a:t>Bill Back Accounts,</a:t>
            </a:r>
            <a:r>
              <a:rPr lang="en-US" dirty="0"/>
              <a:t> and they will have a new program number of 03XX.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6E68955-F254-4D44-8E2C-FFF728C421E8}"/>
              </a:ext>
            </a:extLst>
          </p:cNvPr>
          <p:cNvSpPr>
            <a:spLocks noGrp="1" noChangeArrowheads="1"/>
          </p:cNvSpPr>
          <p:nvPr>
            <p:ph type="title"/>
          </p:nvPr>
        </p:nvSpPr>
        <p:spPr>
          <a:xfrm>
            <a:off x="5525873" y="55563"/>
            <a:ext cx="5880880" cy="1012825"/>
          </a:xfrm>
        </p:spPr>
        <p:txBody>
          <a:bodyPr/>
          <a:lstStyle/>
          <a:p>
            <a:pPr eaLnBrk="1" hangingPunct="1"/>
            <a:r>
              <a:rPr lang="en-US" altLang="en-US" dirty="0">
                <a:latin typeface="Gotham Bold"/>
                <a:cs typeface="Gotham Bold"/>
              </a:rPr>
              <a:t>Budget Code Changes Effective 7/1/2024</a:t>
            </a:r>
          </a:p>
        </p:txBody>
      </p:sp>
      <p:pic>
        <p:nvPicPr>
          <p:cNvPr id="5" name="Picture 4">
            <a:extLst>
              <a:ext uri="{FF2B5EF4-FFF2-40B4-BE49-F238E27FC236}">
                <a16:creationId xmlns:a16="http://schemas.microsoft.com/office/drawing/2014/main" id="{53594BC5-37FB-4B64-9B20-38F59547230D}"/>
              </a:ext>
            </a:extLst>
          </p:cNvPr>
          <p:cNvPicPr>
            <a:picLocks noChangeAspect="1"/>
          </p:cNvPicPr>
          <p:nvPr/>
        </p:nvPicPr>
        <p:blipFill rotWithShape="1">
          <a:blip r:embed="rId2"/>
          <a:srcRect t="3936" b="68814"/>
          <a:stretch/>
        </p:blipFill>
        <p:spPr>
          <a:xfrm>
            <a:off x="357188" y="55563"/>
            <a:ext cx="4940005" cy="1868865"/>
          </a:xfrm>
          <a:prstGeom prst="rect">
            <a:avLst/>
          </a:prstGeom>
        </p:spPr>
      </p:pic>
      <p:pic>
        <p:nvPicPr>
          <p:cNvPr id="8" name="Picture 7">
            <a:extLst>
              <a:ext uri="{FF2B5EF4-FFF2-40B4-BE49-F238E27FC236}">
                <a16:creationId xmlns:a16="http://schemas.microsoft.com/office/drawing/2014/main" id="{D0332F51-6BBD-49AE-82DF-DA4D4DCFF8AF}"/>
              </a:ext>
            </a:extLst>
          </p:cNvPr>
          <p:cNvPicPr>
            <a:picLocks noChangeAspect="1"/>
          </p:cNvPicPr>
          <p:nvPr/>
        </p:nvPicPr>
        <p:blipFill rotWithShape="1">
          <a:blip r:embed="rId2"/>
          <a:srcRect t="38661" b="1114"/>
          <a:stretch/>
        </p:blipFill>
        <p:spPr>
          <a:xfrm>
            <a:off x="357188" y="1924428"/>
            <a:ext cx="4940005" cy="4130298"/>
          </a:xfrm>
          <a:prstGeom prst="rect">
            <a:avLst/>
          </a:prstGeom>
        </p:spPr>
      </p:pic>
      <p:pic>
        <p:nvPicPr>
          <p:cNvPr id="9" name="Picture 8">
            <a:extLst>
              <a:ext uri="{FF2B5EF4-FFF2-40B4-BE49-F238E27FC236}">
                <a16:creationId xmlns:a16="http://schemas.microsoft.com/office/drawing/2014/main" id="{F39367DF-D239-42F1-868C-D29F83A55F1A}"/>
              </a:ext>
            </a:extLst>
          </p:cNvPr>
          <p:cNvPicPr>
            <a:picLocks noChangeAspect="1"/>
          </p:cNvPicPr>
          <p:nvPr/>
        </p:nvPicPr>
        <p:blipFill>
          <a:blip r:embed="rId3"/>
          <a:stretch>
            <a:fillRect/>
          </a:stretch>
        </p:blipFill>
        <p:spPr>
          <a:xfrm>
            <a:off x="6308900" y="2147887"/>
            <a:ext cx="4314825" cy="2562225"/>
          </a:xfrm>
          <a:prstGeom prst="rect">
            <a:avLst/>
          </a:prstGeom>
        </p:spPr>
      </p:pic>
    </p:spTree>
    <p:extLst>
      <p:ext uri="{BB962C8B-B14F-4D97-AF65-F5344CB8AC3E}">
        <p14:creationId xmlns:p14="http://schemas.microsoft.com/office/powerpoint/2010/main" val="220330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6E68955-F254-4D44-8E2C-FFF728C421E8}"/>
              </a:ext>
            </a:extLst>
          </p:cNvPr>
          <p:cNvSpPr>
            <a:spLocks noGrp="1" noChangeArrowheads="1"/>
          </p:cNvSpPr>
          <p:nvPr>
            <p:ph type="title"/>
          </p:nvPr>
        </p:nvSpPr>
        <p:spPr>
          <a:xfrm>
            <a:off x="357188" y="55563"/>
            <a:ext cx="11028362" cy="1012825"/>
          </a:xfrm>
        </p:spPr>
        <p:txBody>
          <a:bodyPr/>
          <a:lstStyle/>
          <a:p>
            <a:pPr eaLnBrk="1" hangingPunct="1"/>
            <a:r>
              <a:rPr lang="en-US" altLang="en-US" dirty="0">
                <a:latin typeface="Gotham Bold"/>
                <a:cs typeface="Gotham Bold"/>
              </a:rPr>
              <a:t>Foundation Bill Back Accounts</a:t>
            </a:r>
          </a:p>
        </p:txBody>
      </p:sp>
      <p:sp>
        <p:nvSpPr>
          <p:cNvPr id="31747" name="Content Placeholder 3">
            <a:extLst>
              <a:ext uri="{FF2B5EF4-FFF2-40B4-BE49-F238E27FC236}">
                <a16:creationId xmlns:a16="http://schemas.microsoft.com/office/drawing/2014/main" id="{DF445462-1B80-412F-8068-9B12646E740A}"/>
              </a:ext>
            </a:extLst>
          </p:cNvPr>
          <p:cNvSpPr>
            <a:spLocks noGrp="1" noChangeArrowheads="1"/>
          </p:cNvSpPr>
          <p:nvPr>
            <p:ph idx="1"/>
          </p:nvPr>
        </p:nvSpPr>
        <p:spPr>
          <a:xfrm>
            <a:off x="355600" y="1218406"/>
            <a:ext cx="5804976" cy="4421187"/>
          </a:xfrm>
        </p:spPr>
        <p:txBody>
          <a:bodyPr/>
          <a:lstStyle/>
          <a:p>
            <a:pPr marL="285750" indent="-285750">
              <a:buFont typeface="Arial" panose="020B0604020202020204" pitchFamily="34" charset="0"/>
              <a:buChar char="•"/>
            </a:pPr>
            <a:r>
              <a:rPr lang="en-US" sz="1600" dirty="0"/>
              <a:t>Staring July 1</a:t>
            </a:r>
            <a:r>
              <a:rPr lang="en-US" sz="1600" baseline="30000" dirty="0"/>
              <a:t>st</a:t>
            </a:r>
            <a:r>
              <a:rPr lang="en-US" sz="1600" dirty="0"/>
              <a:t>, 2024, all former “mirror accounts” (foundation accounts that have a categorical program number) will be called </a:t>
            </a:r>
            <a:r>
              <a:rPr lang="en-US" sz="1600" b="1" dirty="0"/>
              <a:t>Bill Back Accounts,</a:t>
            </a:r>
            <a:r>
              <a:rPr lang="en-US" sz="1600" dirty="0"/>
              <a:t> and they will have a new program number of 03XX.  </a:t>
            </a:r>
          </a:p>
          <a:p>
            <a:pPr marL="285750" indent="-285750">
              <a:buFont typeface="Arial" panose="020B0604020202020204" pitchFamily="34" charset="0"/>
              <a:buChar char="•"/>
            </a:pPr>
            <a:r>
              <a:rPr lang="en-US" sz="1600" dirty="0"/>
              <a:t>Please note that moving forward there will not be any budget on the Categorical/District side.  All expenditures will be charged to the budget codes (as normal), accounting will invoice the foundation, and the foundation will reimburse the expenditures.  At the end of the year, it will show $0.00 in expenditures, and $0.00 in revenue.  Please keep internal records allowing your program to know the current foundation balances available. </a:t>
            </a:r>
          </a:p>
          <a:p>
            <a:pPr marL="285750" indent="-285750">
              <a:buFont typeface="Arial" panose="020B0604020202020204" pitchFamily="34" charset="0"/>
              <a:buChar char="•"/>
            </a:pPr>
            <a:r>
              <a:rPr lang="en-US" sz="1600" dirty="0"/>
              <a:t>Please make necessary changes to all of your internal documents to reflect these new program numbers for the 2025 Fiscal Year. Any current PAFs in the system/or that have been submitted will be updated when the Accounting System (Escape) is updated as of June 1</a:t>
            </a:r>
            <a:r>
              <a:rPr lang="en-US" sz="1600" baseline="30000" dirty="0"/>
              <a:t>st</a:t>
            </a:r>
            <a:r>
              <a:rPr lang="en-US" sz="1600" dirty="0"/>
              <a:t>.  Any new PAFs submitted (after June 1st) will need to reference the new program code.</a:t>
            </a:r>
            <a:endParaRPr lang="en-US" altLang="en-US" sz="1600" dirty="0">
              <a:latin typeface="DIN Condensed"/>
              <a:cs typeface="Gotham Bold"/>
            </a:endParaRPr>
          </a:p>
        </p:txBody>
      </p:sp>
      <p:pic>
        <p:nvPicPr>
          <p:cNvPr id="2" name="Picture 1">
            <a:extLst>
              <a:ext uri="{FF2B5EF4-FFF2-40B4-BE49-F238E27FC236}">
                <a16:creationId xmlns:a16="http://schemas.microsoft.com/office/drawing/2014/main" id="{1E5E8522-3783-4235-968A-52490644A9DC}"/>
              </a:ext>
            </a:extLst>
          </p:cNvPr>
          <p:cNvPicPr>
            <a:picLocks noChangeAspect="1"/>
          </p:cNvPicPr>
          <p:nvPr/>
        </p:nvPicPr>
        <p:blipFill>
          <a:blip r:embed="rId2"/>
          <a:stretch>
            <a:fillRect/>
          </a:stretch>
        </p:blipFill>
        <p:spPr>
          <a:xfrm>
            <a:off x="6471511" y="1505743"/>
            <a:ext cx="5448300" cy="4133850"/>
          </a:xfrm>
          <a:prstGeom prst="rect">
            <a:avLst/>
          </a:prstGeom>
        </p:spPr>
      </p:pic>
    </p:spTree>
    <p:extLst>
      <p:ext uri="{BB962C8B-B14F-4D97-AF65-F5344CB8AC3E}">
        <p14:creationId xmlns:p14="http://schemas.microsoft.com/office/powerpoint/2010/main" val="1318209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6A4B023-F01F-4517-AF62-5092970B7DC9}"/>
              </a:ext>
            </a:extLst>
          </p:cNvPr>
          <p:cNvSpPr>
            <a:spLocks noGrp="1" noChangeArrowheads="1"/>
          </p:cNvSpPr>
          <p:nvPr>
            <p:ph type="title"/>
          </p:nvPr>
        </p:nvSpPr>
        <p:spPr>
          <a:xfrm>
            <a:off x="209550" y="104775"/>
            <a:ext cx="11029950" cy="941388"/>
          </a:xfrm>
        </p:spPr>
        <p:txBody>
          <a:bodyPr/>
          <a:lstStyle/>
          <a:p>
            <a:pPr eaLnBrk="1" hangingPunct="1"/>
            <a:r>
              <a:rPr lang="en-US" altLang="en-US">
                <a:latin typeface="Gotham Bold"/>
                <a:cs typeface="Gotham Bold"/>
              </a:rPr>
              <a:t>Additional Resources</a:t>
            </a:r>
          </a:p>
        </p:txBody>
      </p:sp>
      <p:pic>
        <p:nvPicPr>
          <p:cNvPr id="52227" name="Picture 1">
            <a:extLst>
              <a:ext uri="{FF2B5EF4-FFF2-40B4-BE49-F238E27FC236}">
                <a16:creationId xmlns:a16="http://schemas.microsoft.com/office/drawing/2014/main" id="{7C007836-6488-48F5-A979-AC5C8C100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226"/>
          <a:stretch>
            <a:fillRect/>
          </a:stretch>
        </p:blipFill>
        <p:spPr bwMode="auto">
          <a:xfrm>
            <a:off x="671513" y="1728788"/>
            <a:ext cx="10380662"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Content Placeholder 2">
            <a:extLst>
              <a:ext uri="{FF2B5EF4-FFF2-40B4-BE49-F238E27FC236}">
                <a16:creationId xmlns:a16="http://schemas.microsoft.com/office/drawing/2014/main" id="{FD133A7E-1D0A-4EBB-BB84-4ED2895B7D90}"/>
              </a:ext>
            </a:extLst>
          </p:cNvPr>
          <p:cNvSpPr>
            <a:spLocks noGrp="1" noChangeArrowheads="1"/>
          </p:cNvSpPr>
          <p:nvPr>
            <p:ph idx="1"/>
          </p:nvPr>
        </p:nvSpPr>
        <p:spPr>
          <a:xfrm>
            <a:off x="209550" y="1276350"/>
            <a:ext cx="11317288" cy="350838"/>
          </a:xfrm>
        </p:spPr>
        <p:txBody>
          <a:bodyPr/>
          <a:lstStyle/>
          <a:p>
            <a:pPr marL="285750" indent="-285750">
              <a:buFont typeface="Arial" panose="020B0604020202020204" pitchFamily="34" charset="0"/>
              <a:buChar char="•"/>
            </a:pPr>
            <a:r>
              <a:rPr lang="en-US" altLang="en-US" sz="1800">
                <a:latin typeface="DIN Condensed"/>
                <a:cs typeface="Gotham Bold"/>
                <a:hlinkClick r:id="rId3"/>
              </a:rPr>
              <a:t>Fiscal Services Guide</a:t>
            </a:r>
            <a:endParaRPr lang="en-US" altLang="en-US" sz="1800">
              <a:latin typeface="DIN Condensed"/>
              <a:cs typeface="Gotham Bold"/>
            </a:endParaRPr>
          </a:p>
          <a:p>
            <a:pPr marL="457200" lvl="1" indent="0">
              <a:buFont typeface="Wingdings" panose="05000000000000000000" pitchFamily="2" charset="2"/>
              <a:buNone/>
            </a:pPr>
            <a:endParaRPr lang="en-US" altLang="en-US" sz="1800">
              <a:latin typeface="DIN Condensed"/>
              <a:cs typeface="Gotham Bo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45B4B573-55CC-46A2-B20C-61CEB667820A}"/>
              </a:ext>
            </a:extLst>
          </p:cNvPr>
          <p:cNvSpPr>
            <a:spLocks noGrp="1" noChangeArrowheads="1"/>
          </p:cNvSpPr>
          <p:nvPr>
            <p:ph type="title"/>
          </p:nvPr>
        </p:nvSpPr>
        <p:spPr>
          <a:xfrm>
            <a:off x="519113" y="82550"/>
            <a:ext cx="11029950" cy="1012825"/>
          </a:xfrm>
        </p:spPr>
        <p:txBody>
          <a:bodyPr/>
          <a:lstStyle/>
          <a:p>
            <a:pPr eaLnBrk="1" hangingPunct="1"/>
            <a:r>
              <a:rPr lang="en-US" altLang="en-US">
                <a:latin typeface="Gotham Bold"/>
                <a:cs typeface="Gotham Bold"/>
              </a:rPr>
              <a:t>Questions? </a:t>
            </a:r>
          </a:p>
        </p:txBody>
      </p:sp>
      <p:pic>
        <p:nvPicPr>
          <p:cNvPr id="53251" name="Picture 2" descr="20 Questions to Make Meaningful Connections | Inc.com">
            <a:extLst>
              <a:ext uri="{FF2B5EF4-FFF2-40B4-BE49-F238E27FC236}">
                <a16:creationId xmlns:a16="http://schemas.microsoft.com/office/drawing/2014/main" id="{98DCF8FB-D5FC-47E5-85A0-557C18E3D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275" y="1511300"/>
            <a:ext cx="68199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D3855-5CFA-41B8-AA1C-E80F8942922B}"/>
              </a:ext>
            </a:extLst>
          </p:cNvPr>
          <p:cNvSpPr>
            <a:spLocks noGrp="1"/>
          </p:cNvSpPr>
          <p:nvPr>
            <p:ph type="title"/>
          </p:nvPr>
        </p:nvSpPr>
        <p:spPr>
          <a:xfrm>
            <a:off x="469900" y="385763"/>
            <a:ext cx="11029950" cy="1012825"/>
          </a:xfrm>
        </p:spPr>
        <p:txBody>
          <a:bodyPr>
            <a:normAutofit fontScale="90000"/>
          </a:bodyPr>
          <a:lstStyle/>
          <a:p>
            <a:pPr eaLnBrk="1" hangingPunct="1">
              <a:defRPr/>
            </a:pPr>
            <a:r>
              <a:rPr lang="en-US" dirty="0"/>
              <a:t>Fiscal Year End Checklist &amp; Guide </a:t>
            </a:r>
            <a:br>
              <a:rPr lang="en-US" dirty="0"/>
            </a:br>
            <a:endParaRPr lang="en-US" dirty="0"/>
          </a:p>
        </p:txBody>
      </p:sp>
      <p:pic>
        <p:nvPicPr>
          <p:cNvPr id="23555" name="Picture 7">
            <a:extLst>
              <a:ext uri="{FF2B5EF4-FFF2-40B4-BE49-F238E27FC236}">
                <a16:creationId xmlns:a16="http://schemas.microsoft.com/office/drawing/2014/main" id="{3BEDE560-AA27-4DE6-B955-58E6EC85D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558"/>
          <a:stretch>
            <a:fillRect/>
          </a:stretch>
        </p:blipFill>
        <p:spPr bwMode="auto">
          <a:xfrm>
            <a:off x="469900" y="1208088"/>
            <a:ext cx="11155363"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9">
            <a:extLst>
              <a:ext uri="{FF2B5EF4-FFF2-40B4-BE49-F238E27FC236}">
                <a16:creationId xmlns:a16="http://schemas.microsoft.com/office/drawing/2014/main" id="{AF0F6E37-1C39-4DD8-B168-2FE7696654DF}"/>
              </a:ext>
            </a:extLst>
          </p:cNvPr>
          <p:cNvSpPr>
            <a:spLocks noChangeArrowheads="1"/>
          </p:cNvSpPr>
          <p:nvPr/>
        </p:nvSpPr>
        <p:spPr bwMode="auto">
          <a:xfrm>
            <a:off x="469900" y="4068763"/>
            <a:ext cx="111553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defRPr sz="2400">
                <a:solidFill>
                  <a:schemeClr val="tx1"/>
                </a:solidFill>
                <a:latin typeface="DIN Condensed"/>
                <a:ea typeface="Gotham Bold"/>
                <a:cs typeface="Gotham Bold"/>
              </a:defRPr>
            </a:lvl1pPr>
            <a:lvl2pPr marL="742950" indent="-285750">
              <a:lnSpc>
                <a:spcPct val="90000"/>
              </a:lnSpc>
              <a:spcBef>
                <a:spcPts val="500"/>
              </a:spcBef>
              <a:buFont typeface="Wingdings" panose="05000000000000000000" pitchFamily="2" charset="2"/>
              <a:buChar char="§"/>
              <a:defRPr sz="2000">
                <a:solidFill>
                  <a:schemeClr val="tx1"/>
                </a:solidFill>
                <a:latin typeface="DIN Condensed"/>
                <a:ea typeface="Gotham Bold"/>
                <a:cs typeface="Gotham Bold"/>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Gotham Bold"/>
                <a:cs typeface="Gotham Bold"/>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Gotham Bold"/>
                <a:cs typeface="Gotham Bold"/>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Gotham Bold"/>
                <a:cs typeface="Gotham Bold"/>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Gotham Bold"/>
                <a:cs typeface="Gotham Bold"/>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Gotham Bold"/>
                <a:cs typeface="Gotham Bold"/>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Gotham Bold"/>
                <a:cs typeface="Gotham Bold"/>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Gotham Bold"/>
                <a:cs typeface="Gotham Bold"/>
              </a:defRPr>
            </a:lvl9pPr>
          </a:lstStyle>
          <a:p>
            <a:pPr>
              <a:lnSpc>
                <a:spcPct val="100000"/>
              </a:lnSpc>
              <a:spcBef>
                <a:spcPct val="0"/>
              </a:spcBef>
              <a:buFont typeface="Arial" panose="020B0604020202020204" pitchFamily="34" charset="0"/>
              <a:buChar char="•"/>
              <a:defRPr/>
            </a:pPr>
            <a:r>
              <a:rPr lang="en-US" altLang="en-US" sz="1800" dirty="0">
                <a:latin typeface="Calibri" panose="020F0502020204030204" pitchFamily="34" charset="0"/>
              </a:rPr>
              <a:t>Budget development worksheets for the new fiscal year should be returned to Whitney Schultz in Accounting (for unrestricted accounts) or to Stephanie Dirks (for grants and categorical programs) by the first Friday in May.</a:t>
            </a:r>
          </a:p>
          <a:p>
            <a:pPr marL="0" indent="0">
              <a:lnSpc>
                <a:spcPct val="100000"/>
              </a:lnSpc>
              <a:spcBef>
                <a:spcPct val="0"/>
              </a:spcBef>
              <a:defRPr/>
            </a:pPr>
            <a:r>
              <a:rPr lang="en-US" altLang="en-US" sz="1800" dirty="0">
                <a:latin typeface="Calibri" panose="020F0502020204030204" pitchFamily="34" charset="0"/>
              </a:rPr>
              <a:t>  </a:t>
            </a:r>
          </a:p>
          <a:p>
            <a:pPr>
              <a:lnSpc>
                <a:spcPct val="100000"/>
              </a:lnSpc>
              <a:spcBef>
                <a:spcPct val="0"/>
              </a:spcBef>
              <a:buFont typeface="Arial" panose="020B0604020202020204" pitchFamily="34" charset="0"/>
              <a:buChar char="•"/>
              <a:defRPr/>
            </a:pPr>
            <a:r>
              <a:rPr lang="en-US" altLang="en-US" sz="1800" dirty="0">
                <a:latin typeface="Calibri" panose="020F0502020204030204" pitchFamily="34" charset="0"/>
              </a:rPr>
              <a:t>For Grant and Categorical Programs (1XXX programs) you will have an opportunity in June/July to make changes/updates to the Tentative Budget for the Adopted Budget.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2B71228-3C0B-4E0C-86F4-C8F6B2D43994}"/>
              </a:ext>
            </a:extLst>
          </p:cNvPr>
          <p:cNvSpPr>
            <a:spLocks noGrp="1" noChangeArrowheads="1"/>
          </p:cNvSpPr>
          <p:nvPr>
            <p:ph type="title"/>
          </p:nvPr>
        </p:nvSpPr>
        <p:spPr>
          <a:xfrm>
            <a:off x="355600" y="63500"/>
            <a:ext cx="11028363" cy="1012825"/>
          </a:xfrm>
        </p:spPr>
        <p:txBody>
          <a:bodyPr/>
          <a:lstStyle/>
          <a:p>
            <a:pPr eaLnBrk="1" hangingPunct="1"/>
            <a:r>
              <a:rPr lang="en-US" altLang="en-US">
                <a:latin typeface="Gotham Bold"/>
                <a:cs typeface="Gotham Bold"/>
              </a:rPr>
              <a:t>Chart of Accounts</a:t>
            </a:r>
          </a:p>
        </p:txBody>
      </p:sp>
      <p:pic>
        <p:nvPicPr>
          <p:cNvPr id="26627" name="Picture 1">
            <a:extLst>
              <a:ext uri="{FF2B5EF4-FFF2-40B4-BE49-F238E27FC236}">
                <a16:creationId xmlns:a16="http://schemas.microsoft.com/office/drawing/2014/main" id="{4390D4BC-6AD1-4F99-834C-7D7856C12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63" y="1177925"/>
            <a:ext cx="88741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4648E46-D6B4-4A63-8D55-1D1CDEAF7E4D}"/>
              </a:ext>
            </a:extLst>
          </p:cNvPr>
          <p:cNvSpPr>
            <a:spLocks noGrp="1" noChangeArrowheads="1"/>
          </p:cNvSpPr>
          <p:nvPr>
            <p:ph type="title"/>
          </p:nvPr>
        </p:nvSpPr>
        <p:spPr>
          <a:xfrm>
            <a:off x="358775" y="93663"/>
            <a:ext cx="11028363" cy="1012825"/>
          </a:xfrm>
        </p:spPr>
        <p:txBody>
          <a:bodyPr/>
          <a:lstStyle/>
          <a:p>
            <a:pPr eaLnBrk="1" hangingPunct="1"/>
            <a:r>
              <a:rPr lang="en-US" altLang="en-US">
                <a:latin typeface="Gotham Bold"/>
                <a:cs typeface="Gotham Bold"/>
              </a:rPr>
              <a:t>Budget</a:t>
            </a:r>
          </a:p>
        </p:txBody>
      </p:sp>
      <p:sp>
        <p:nvSpPr>
          <p:cNvPr id="4" name="Content Placeholder 3">
            <a:extLst>
              <a:ext uri="{FF2B5EF4-FFF2-40B4-BE49-F238E27FC236}">
                <a16:creationId xmlns:a16="http://schemas.microsoft.com/office/drawing/2014/main" id="{4AEB0D39-49D3-440A-A958-4615F34AAF1D}"/>
              </a:ext>
            </a:extLst>
          </p:cNvPr>
          <p:cNvSpPr>
            <a:spLocks noGrp="1"/>
          </p:cNvSpPr>
          <p:nvPr>
            <p:ph idx="1"/>
          </p:nvPr>
        </p:nvSpPr>
        <p:spPr>
          <a:xfrm>
            <a:off x="581025" y="1258888"/>
            <a:ext cx="11029950" cy="4948237"/>
          </a:xfrm>
        </p:spPr>
        <p:txBody>
          <a:bodyPr/>
          <a:lstStyle/>
          <a:p>
            <a:pPr marL="342900" indent="-342900">
              <a:buFont typeface="Arial" panose="020B0604020202020204" pitchFamily="34" charset="0"/>
              <a:buChar char="•"/>
              <a:defRPr/>
            </a:pPr>
            <a:r>
              <a:rPr lang="en-US" sz="2000" dirty="0"/>
              <a:t>Final </a:t>
            </a:r>
            <a:r>
              <a:rPr lang="en-US" sz="2000" b="1" u="sng" dirty="0">
                <a:hlinkClick r:id="rId2"/>
              </a:rPr>
              <a:t>budget transfers</a:t>
            </a:r>
            <a:r>
              <a:rPr lang="en-US" sz="2000" dirty="0"/>
              <a:t> for the fiscal year should be submitted by June 30, but no later than July 12 (often we are back-dating transactions and cleaning up accounts in July following the end of the fiscal year). When submitting budget transfers in July, </a:t>
            </a:r>
            <a:r>
              <a:rPr lang="en-US" sz="2000" u="sng" dirty="0"/>
              <a:t>make sure you select the correct fiscal year from the drop-down</a:t>
            </a:r>
            <a:r>
              <a:rPr lang="en-US" sz="2000" dirty="0"/>
              <a:t>.  Budget transfers are used to transfer allocations. </a:t>
            </a:r>
          </a:p>
          <a:p>
            <a:pPr>
              <a:defRPr/>
            </a:pPr>
            <a:r>
              <a:rPr lang="en-US" sz="2000" dirty="0"/>
              <a:t> </a:t>
            </a:r>
          </a:p>
          <a:p>
            <a:pPr marL="342900" indent="-342900">
              <a:buFont typeface="Arial" panose="020B0604020202020204" pitchFamily="34" charset="0"/>
              <a:buChar char="•"/>
              <a:defRPr/>
            </a:pPr>
            <a:r>
              <a:rPr lang="en-US" sz="2000" dirty="0"/>
              <a:t>Final </a:t>
            </a:r>
            <a:r>
              <a:rPr lang="en-US" sz="2000" b="1" u="sng" dirty="0">
                <a:hlinkClick r:id="rId2"/>
              </a:rPr>
              <a:t>journals</a:t>
            </a:r>
            <a:r>
              <a:rPr lang="en-US" sz="2000" b="1" dirty="0"/>
              <a:t> </a:t>
            </a:r>
            <a:r>
              <a:rPr lang="en-US" sz="2000" dirty="0"/>
              <a:t>(start on page 7) for the fiscal year should be submitted by June 30, but no later than July 12 (often we are back-dating transactions and cleaning up accounts in July following the end of the fiscal year).  When submitting journals in July, </a:t>
            </a:r>
            <a:r>
              <a:rPr lang="en-US" sz="2000" u="sng" dirty="0"/>
              <a:t>make sure you select the correct fiscal year from the drop-down</a:t>
            </a:r>
            <a:r>
              <a:rPr lang="en-US" sz="2000" dirty="0"/>
              <a:t>.  Journals are used to transfer expenditures.</a:t>
            </a:r>
          </a:p>
          <a:p>
            <a:pPr>
              <a:defRPr/>
            </a:pPr>
            <a:endParaRPr lang="en-US" sz="2000" dirty="0"/>
          </a:p>
          <a:p>
            <a:pPr lvl="1">
              <a:defRPr/>
            </a:pPr>
            <a:r>
              <a:rPr lang="en-US" dirty="0"/>
              <a:t>Payroll adjustments/corrections are entered by Payroll based on PAF revisions submitted by the department. </a:t>
            </a:r>
          </a:p>
          <a:p>
            <a:pPr marL="457200" lvl="1" indent="0">
              <a:buFont typeface="Wingdings" panose="05000000000000000000" pitchFamily="2" charset="2"/>
              <a:buNone/>
              <a:defRPr/>
            </a:pPr>
            <a:endParaRPr lang="en-US" dirty="0"/>
          </a:p>
          <a:p>
            <a:pPr>
              <a:defRPr/>
            </a:pPr>
            <a:r>
              <a:rPr lang="en-US" sz="2000" dirty="0"/>
              <a:t>*Additional Resources – </a:t>
            </a:r>
            <a:r>
              <a:rPr lang="en-US" sz="2000" dirty="0">
                <a:hlinkClick r:id="rId3"/>
              </a:rPr>
              <a:t>Tuesday Training &amp; Past Accounting Training Video Links</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100680C-0467-4A2C-A08F-63C5C6AD965C}"/>
              </a:ext>
            </a:extLst>
          </p:cNvPr>
          <p:cNvSpPr>
            <a:spLocks noGrp="1" noChangeArrowheads="1"/>
          </p:cNvSpPr>
          <p:nvPr>
            <p:ph type="title"/>
          </p:nvPr>
        </p:nvSpPr>
        <p:spPr>
          <a:xfrm>
            <a:off x="357188" y="55563"/>
            <a:ext cx="11028362" cy="1012825"/>
          </a:xfrm>
        </p:spPr>
        <p:txBody>
          <a:bodyPr/>
          <a:lstStyle/>
          <a:p>
            <a:pPr eaLnBrk="1" hangingPunct="1"/>
            <a:r>
              <a:rPr lang="en-US" altLang="en-US">
                <a:latin typeface="Gotham Bold"/>
                <a:cs typeface="Gotham Bold"/>
              </a:rPr>
              <a:t>Budget</a:t>
            </a:r>
          </a:p>
        </p:txBody>
      </p:sp>
      <p:sp>
        <p:nvSpPr>
          <p:cNvPr id="33795" name="Content Placeholder 3">
            <a:extLst>
              <a:ext uri="{FF2B5EF4-FFF2-40B4-BE49-F238E27FC236}">
                <a16:creationId xmlns:a16="http://schemas.microsoft.com/office/drawing/2014/main" id="{B3DC7AD7-B932-4E3A-AC17-205A01DF7F35}"/>
              </a:ext>
            </a:extLst>
          </p:cNvPr>
          <p:cNvSpPr>
            <a:spLocks noGrp="1" noChangeArrowheads="1"/>
          </p:cNvSpPr>
          <p:nvPr>
            <p:ph idx="1"/>
          </p:nvPr>
        </p:nvSpPr>
        <p:spPr>
          <a:xfrm>
            <a:off x="581025" y="1227138"/>
            <a:ext cx="11029950" cy="1136650"/>
          </a:xfrm>
        </p:spPr>
        <p:txBody>
          <a:bodyPr/>
          <a:lstStyle/>
          <a:p>
            <a:pPr marL="342900" indent="-342900">
              <a:buFont typeface="Arial" panose="020B0604020202020204" pitchFamily="34" charset="0"/>
              <a:buChar char="•"/>
            </a:pPr>
            <a:r>
              <a:rPr lang="en-US" altLang="en-US" sz="1800">
                <a:latin typeface="DIN Condensed"/>
                <a:cs typeface="Gotham Bold"/>
              </a:rPr>
              <a:t>Search budget transfers and journals with “Open” status; sometimes a transfer or journal is started but never completed.  Submit valid items and delete ones that are no longer needed.  Search parameters: “Status” = Open, “Created By” = your user ID:</a:t>
            </a:r>
          </a:p>
        </p:txBody>
      </p:sp>
      <p:pic>
        <p:nvPicPr>
          <p:cNvPr id="33796" name="Picture 4">
            <a:extLst>
              <a:ext uri="{FF2B5EF4-FFF2-40B4-BE49-F238E27FC236}">
                <a16:creationId xmlns:a16="http://schemas.microsoft.com/office/drawing/2014/main" id="{77556AE1-E890-495F-B408-EE8C3ABA6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2086"/>
          <a:stretch>
            <a:fillRect/>
          </a:stretch>
        </p:blipFill>
        <p:spPr bwMode="auto">
          <a:xfrm>
            <a:off x="1411288" y="2085975"/>
            <a:ext cx="4176712"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a:extLst>
              <a:ext uri="{FF2B5EF4-FFF2-40B4-BE49-F238E27FC236}">
                <a16:creationId xmlns:a16="http://schemas.microsoft.com/office/drawing/2014/main" id="{24F7E58F-8F28-4384-A058-13781238F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2772"/>
          <a:stretch>
            <a:fillRect/>
          </a:stretch>
        </p:blipFill>
        <p:spPr bwMode="auto">
          <a:xfrm>
            <a:off x="6096000" y="1790700"/>
            <a:ext cx="4806950"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F812E8A-C552-4B7B-BAC8-3D7382CB614F}"/>
              </a:ext>
            </a:extLst>
          </p:cNvPr>
          <p:cNvSpPr>
            <a:spLocks noGrp="1" noChangeArrowheads="1"/>
          </p:cNvSpPr>
          <p:nvPr>
            <p:ph type="title"/>
          </p:nvPr>
        </p:nvSpPr>
        <p:spPr>
          <a:xfrm>
            <a:off x="357188" y="55563"/>
            <a:ext cx="11028362" cy="1012825"/>
          </a:xfrm>
        </p:spPr>
        <p:txBody>
          <a:bodyPr/>
          <a:lstStyle/>
          <a:p>
            <a:pPr eaLnBrk="1" hangingPunct="1"/>
            <a:r>
              <a:rPr lang="en-US" altLang="en-US">
                <a:latin typeface="Gotham Bold"/>
                <a:cs typeface="Gotham Bold"/>
              </a:rPr>
              <a:t>Budget</a:t>
            </a:r>
          </a:p>
        </p:txBody>
      </p:sp>
      <p:sp>
        <p:nvSpPr>
          <p:cNvPr id="34819" name="Content Placeholder 3">
            <a:extLst>
              <a:ext uri="{FF2B5EF4-FFF2-40B4-BE49-F238E27FC236}">
                <a16:creationId xmlns:a16="http://schemas.microsoft.com/office/drawing/2014/main" id="{991C8DA7-1D0F-4902-8D94-966738C8AD0B}"/>
              </a:ext>
            </a:extLst>
          </p:cNvPr>
          <p:cNvSpPr>
            <a:spLocks noGrp="1" noChangeArrowheads="1"/>
          </p:cNvSpPr>
          <p:nvPr>
            <p:ph idx="1"/>
          </p:nvPr>
        </p:nvSpPr>
        <p:spPr>
          <a:xfrm>
            <a:off x="357188" y="1506538"/>
            <a:ext cx="11029950" cy="3816350"/>
          </a:xfrm>
        </p:spPr>
        <p:txBody>
          <a:bodyPr/>
          <a:lstStyle/>
          <a:p>
            <a:pPr marL="342900" indent="-342900">
              <a:buFont typeface="Arial" panose="020B0604020202020204" pitchFamily="34" charset="0"/>
              <a:buChar char="•"/>
            </a:pPr>
            <a:r>
              <a:rPr lang="en-US" altLang="en-US">
                <a:latin typeface="DIN Condensed"/>
                <a:cs typeface="Gotham Bold"/>
              </a:rPr>
              <a:t>If your budget code is changing in the new fiscal year (responsibility code changes, for example), please change templates and other reference documentation as necessary so that new fiscal year forms are submitted correctly.</a:t>
            </a:r>
          </a:p>
          <a:p>
            <a:pPr marL="342900" indent="-342900">
              <a:buFont typeface="Arial" panose="020B0604020202020204" pitchFamily="34" charset="0"/>
              <a:buChar char="•"/>
            </a:pPr>
            <a:r>
              <a:rPr lang="en-US" altLang="en-US">
                <a:latin typeface="DIN Condensed"/>
                <a:cs typeface="Gotham Bold"/>
              </a:rPr>
              <a:t>New fiscal year budgets are available for viewing in Escape after the June board meeting.  The Tentative Budget is approved in June and the Adopted Budget is approved in September.</a:t>
            </a:r>
          </a:p>
          <a:p>
            <a:pPr marL="342900" indent="-342900">
              <a:buFont typeface="Arial" panose="020B0604020202020204" pitchFamily="34" charset="0"/>
              <a:buChar char="•"/>
            </a:pPr>
            <a:r>
              <a:rPr lang="en-US" altLang="en-US">
                <a:latin typeface="DIN Condensed"/>
                <a:cs typeface="Gotham Bold"/>
              </a:rPr>
              <a:t>For carryover accounts such as trusts and categorical programs, it usually takes until the end of July before we have final year-end figures to carry forward.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0F56873-9004-4B74-8458-63A2B85ED91B}"/>
              </a:ext>
            </a:extLst>
          </p:cNvPr>
          <p:cNvSpPr>
            <a:spLocks noGrp="1" noChangeArrowheads="1"/>
          </p:cNvSpPr>
          <p:nvPr>
            <p:ph type="title"/>
          </p:nvPr>
        </p:nvSpPr>
        <p:spPr>
          <a:xfrm>
            <a:off x="357188" y="55563"/>
            <a:ext cx="11028362" cy="1012825"/>
          </a:xfrm>
        </p:spPr>
        <p:txBody>
          <a:bodyPr/>
          <a:lstStyle/>
          <a:p>
            <a:pPr eaLnBrk="1" hangingPunct="1"/>
            <a:r>
              <a:rPr lang="en-US" altLang="en-US">
                <a:latin typeface="Gotham Bold"/>
                <a:cs typeface="Gotham Bold"/>
              </a:rPr>
              <a:t>Accounts Receivable</a:t>
            </a:r>
          </a:p>
        </p:txBody>
      </p:sp>
      <p:sp>
        <p:nvSpPr>
          <p:cNvPr id="35843" name="Content Placeholder 3">
            <a:extLst>
              <a:ext uri="{FF2B5EF4-FFF2-40B4-BE49-F238E27FC236}">
                <a16:creationId xmlns:a16="http://schemas.microsoft.com/office/drawing/2014/main" id="{83FA2087-0D2C-4233-8FC5-836AC0D27393}"/>
              </a:ext>
            </a:extLst>
          </p:cNvPr>
          <p:cNvSpPr>
            <a:spLocks noGrp="1" noChangeArrowheads="1"/>
          </p:cNvSpPr>
          <p:nvPr>
            <p:ph idx="1"/>
          </p:nvPr>
        </p:nvSpPr>
        <p:spPr>
          <a:xfrm>
            <a:off x="153988" y="2841625"/>
            <a:ext cx="11231562" cy="3619500"/>
          </a:xfrm>
        </p:spPr>
        <p:txBody>
          <a:bodyPr/>
          <a:lstStyle/>
          <a:p>
            <a:pPr marL="342900" indent="-342900">
              <a:buFont typeface="Arial" panose="020B0604020202020204" pitchFamily="34" charset="0"/>
              <a:buChar char="•"/>
            </a:pPr>
            <a:r>
              <a:rPr lang="en-US" altLang="en-US" sz="1800">
                <a:latin typeface="DIN Condensed"/>
                <a:cs typeface="Gotham Bold"/>
              </a:rPr>
              <a:t>All billing/invoicing on behalf of the district must be done by Debbie Weatherly in Accounting.  Contact Debbie if you have any invoices that need to be prepared, this will ensure that your account gets credit for any funds due. Include the budget code, dollar amount, description of item and whom to bill.</a:t>
            </a:r>
          </a:p>
          <a:p>
            <a:pPr marL="342900" indent="-342900">
              <a:buFont typeface="Arial" panose="020B0604020202020204" pitchFamily="34" charset="0"/>
              <a:buChar char="•"/>
            </a:pPr>
            <a:r>
              <a:rPr lang="en-US" altLang="en-US" sz="1800">
                <a:latin typeface="DIN Condensed"/>
                <a:cs typeface="Gotham Bold"/>
              </a:rPr>
              <a:t>Any payments, refunds or reimbursements to the district (for example a vendor refund) should be submitted to Debbie Weatherly in Accounting by June 16 to make the end-of-year cutoff.  After June 17, notify Debbie of any expected funds so that she can set-up an accounts receivable; this will ensure that your account gets credit in the old fiscal year even if the payment is received after July 1.  Forward any payments that you receive to Debbie ASAP.</a:t>
            </a:r>
          </a:p>
          <a:p>
            <a:pPr marL="342900" indent="-342900">
              <a:buFont typeface="Arial" panose="020B0604020202020204" pitchFamily="34" charset="0"/>
              <a:buChar char="•"/>
            </a:pPr>
            <a:r>
              <a:rPr lang="en-US" altLang="en-US" sz="1800">
                <a:latin typeface="DIN Condensed"/>
                <a:cs typeface="Gotham Bold"/>
              </a:rPr>
              <a:t>For reimbursements to a district account from the Foundation, submit Request for Disbursement forms to the Foundation no later than June 7 to be included in the final Foundation check run for the fiscal year (always ideal).  Deadline for submitting Request for Disbursement forms is July 12.  Always include the district account that you would like the funds deposited into on the form.</a:t>
            </a:r>
            <a:r>
              <a:rPr lang="en-US" altLang="en-US" sz="2000">
                <a:latin typeface="DIN Condensed"/>
                <a:cs typeface="Gotham Bold"/>
              </a:rPr>
              <a:t>  </a:t>
            </a:r>
          </a:p>
        </p:txBody>
      </p:sp>
      <p:pic>
        <p:nvPicPr>
          <p:cNvPr id="35844" name="Picture 1">
            <a:extLst>
              <a:ext uri="{FF2B5EF4-FFF2-40B4-BE49-F238E27FC236}">
                <a16:creationId xmlns:a16="http://schemas.microsoft.com/office/drawing/2014/main" id="{299604B9-A6AF-4CE0-AB02-398CA5C6A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312863"/>
            <a:ext cx="1026636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265FC3F-5810-4B0D-BF2F-A36922CBB5E2}"/>
              </a:ext>
            </a:extLst>
          </p:cNvPr>
          <p:cNvSpPr>
            <a:spLocks noGrp="1" noChangeArrowheads="1"/>
          </p:cNvSpPr>
          <p:nvPr>
            <p:ph type="title"/>
          </p:nvPr>
        </p:nvSpPr>
        <p:spPr>
          <a:xfrm>
            <a:off x="357188" y="55563"/>
            <a:ext cx="11028362" cy="1012825"/>
          </a:xfrm>
        </p:spPr>
        <p:txBody>
          <a:bodyPr/>
          <a:lstStyle/>
          <a:p>
            <a:pPr eaLnBrk="1" hangingPunct="1"/>
            <a:r>
              <a:rPr lang="en-US" altLang="en-US">
                <a:latin typeface="Gotham Bold"/>
                <a:cs typeface="Gotham Bold"/>
              </a:rPr>
              <a:t>Accounts Payable</a:t>
            </a:r>
          </a:p>
        </p:txBody>
      </p:sp>
      <p:sp>
        <p:nvSpPr>
          <p:cNvPr id="3" name="Content Placeholder 2">
            <a:extLst>
              <a:ext uri="{FF2B5EF4-FFF2-40B4-BE49-F238E27FC236}">
                <a16:creationId xmlns:a16="http://schemas.microsoft.com/office/drawing/2014/main" id="{E991899E-BC1F-44C9-9B68-833DF7C5FF4E}"/>
              </a:ext>
            </a:extLst>
          </p:cNvPr>
          <p:cNvSpPr>
            <a:spLocks noGrp="1"/>
          </p:cNvSpPr>
          <p:nvPr>
            <p:ph idx="1"/>
          </p:nvPr>
        </p:nvSpPr>
        <p:spPr>
          <a:xfrm>
            <a:off x="355600" y="4048125"/>
            <a:ext cx="11029950" cy="1952625"/>
          </a:xfrm>
        </p:spPr>
        <p:txBody>
          <a:bodyPr/>
          <a:lstStyle/>
          <a:p>
            <a:pPr marL="285750" indent="-285750">
              <a:buFont typeface="Arial" panose="020B0604020202020204" pitchFamily="34" charset="0"/>
              <a:buChar char="•"/>
              <a:defRPr/>
            </a:pPr>
            <a:r>
              <a:rPr lang="en-US" sz="1800" b="1" dirty="0"/>
              <a:t>Vendor Invoices</a:t>
            </a:r>
            <a:r>
              <a:rPr lang="en-US" sz="1800" dirty="0"/>
              <a:t> submit all to Accounting ASAP after getting approval signatures.  Invoices submitted by June 7 will be included in the final check run for the fiscal year (always ideal).  Invoices submitted afterwards will be paid in July when payments resume.  Include the PO# on invoices if not already provided by the vendor.</a:t>
            </a:r>
          </a:p>
          <a:p>
            <a:pPr marL="285750" indent="-285750">
              <a:buFont typeface="Arial" panose="020B0604020202020204" pitchFamily="34" charset="0"/>
              <a:buChar char="•"/>
              <a:defRPr/>
            </a:pPr>
            <a:r>
              <a:rPr lang="en-US" sz="1800" b="1" dirty="0"/>
              <a:t>Payment Request Forms</a:t>
            </a:r>
            <a:r>
              <a:rPr lang="en-US" sz="1800" dirty="0"/>
              <a:t> submit to Accounting by June 7 to be included in the final check run for the fiscal year (always ideal).  Deadline for submitting Payment Request forms is July 12.  Note “Liability” on forms that are submitted in July for purchases made through 6/30.  We use the term “Liability” when we are making a payment in the new fiscal year but need to post the charge to the old fiscal year.</a:t>
            </a:r>
          </a:p>
          <a:p>
            <a:pPr>
              <a:defRPr/>
            </a:pPr>
            <a:endParaRPr lang="en-US" dirty="0"/>
          </a:p>
        </p:txBody>
      </p:sp>
      <p:pic>
        <p:nvPicPr>
          <p:cNvPr id="36868" name="Picture 4">
            <a:extLst>
              <a:ext uri="{FF2B5EF4-FFF2-40B4-BE49-F238E27FC236}">
                <a16:creationId xmlns:a16="http://schemas.microsoft.com/office/drawing/2014/main" id="{6251E7CA-6731-4FA3-8CA3-C8CA5EA64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58888"/>
            <a:ext cx="9907588"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2775</TotalTime>
  <Words>3237</Words>
  <Application>Microsoft Office PowerPoint</Application>
  <PresentationFormat>Widescreen</PresentationFormat>
  <Paragraphs>122</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Calibri</vt:lpstr>
      <vt:lpstr>Arial</vt:lpstr>
      <vt:lpstr>Gotham Bold</vt:lpstr>
      <vt:lpstr>DIN Condensed</vt:lpstr>
      <vt:lpstr>Wingdings</vt:lpstr>
      <vt:lpstr>Lato</vt:lpstr>
      <vt:lpstr>Calibri Light</vt:lpstr>
      <vt:lpstr>Times New Roman</vt:lpstr>
      <vt:lpstr>Office Theme</vt:lpstr>
      <vt:lpstr>Categorical Fiscal Year End </vt:lpstr>
      <vt:lpstr>Presentation Notes:</vt:lpstr>
      <vt:lpstr>Fiscal Year End Checklist &amp; Guide  </vt:lpstr>
      <vt:lpstr>Chart of Accounts</vt:lpstr>
      <vt:lpstr>Budget</vt:lpstr>
      <vt:lpstr>Budget</vt:lpstr>
      <vt:lpstr>Budget</vt:lpstr>
      <vt:lpstr>Accounts Receivable</vt:lpstr>
      <vt:lpstr>Accounts Payable</vt:lpstr>
      <vt:lpstr>Accounts Payable</vt:lpstr>
      <vt:lpstr>Accounts Payable</vt:lpstr>
      <vt:lpstr>Requisitions / Purchase Orders</vt:lpstr>
      <vt:lpstr>Requisitions / Purchase Orders</vt:lpstr>
      <vt:lpstr>Requisitions / Purchase Orders</vt:lpstr>
      <vt:lpstr>Timesheets &amp; PAFs </vt:lpstr>
      <vt:lpstr>Timesheets &amp; PAFs </vt:lpstr>
      <vt:lpstr>Grants &amp; Categorical Programs</vt:lpstr>
      <vt:lpstr>Grants &amp; Categorical Programs</vt:lpstr>
      <vt:lpstr>Grants &amp; Categorical Programs</vt:lpstr>
      <vt:lpstr>Grants &amp; Categorical Programs</vt:lpstr>
      <vt:lpstr>Miscellaneous</vt:lpstr>
      <vt:lpstr>Updated Information for 2025 Fiscal Year</vt:lpstr>
      <vt:lpstr>Budget Code Changes Effective 7/1/2024</vt:lpstr>
      <vt:lpstr>Foundation Bill Back Accounts</vt:lpstr>
      <vt:lpstr>Additional Resources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Schultz, Whitney</dc:creator>
  <cp:lastModifiedBy>Dirks, Stephanie</cp:lastModifiedBy>
  <cp:revision>156</cp:revision>
  <cp:lastPrinted>2021-08-13T16:33:25Z</cp:lastPrinted>
  <dcterms:created xsi:type="dcterms:W3CDTF">2021-08-04T17:00:39Z</dcterms:created>
  <dcterms:modified xsi:type="dcterms:W3CDTF">2024-06-18T20:39:40Z</dcterms:modified>
</cp:coreProperties>
</file>